
<file path=[Content_Types].xml><?xml version="1.0" encoding="utf-8"?>
<Types xmlns="http://schemas.openxmlformats.org/package/2006/content-types">
  <Default Extension="png" ContentType="image/png"/>
  <Default Extension="emf" ContentType="image/x-emf"/>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7" r:id="rId4"/>
    <p:sldMasterId id="2147483709" r:id="rId5"/>
    <p:sldMasterId id="2147483721" r:id="rId6"/>
    <p:sldMasterId id="2147483733" r:id="rId7"/>
    <p:sldMasterId id="2147483740" r:id="rId8"/>
  </p:sldMasterIdLst>
  <p:notesMasterIdLst>
    <p:notesMasterId r:id="rId43"/>
  </p:notesMasterIdLst>
  <p:handoutMasterIdLst>
    <p:handoutMasterId r:id="rId44"/>
  </p:handoutMasterIdLst>
  <p:sldIdLst>
    <p:sldId id="277" r:id="rId9"/>
    <p:sldId id="279" r:id="rId10"/>
    <p:sldId id="333" r:id="rId11"/>
    <p:sldId id="280" r:id="rId12"/>
    <p:sldId id="307" r:id="rId13"/>
    <p:sldId id="334" r:id="rId14"/>
    <p:sldId id="282" r:id="rId15"/>
    <p:sldId id="283" r:id="rId16"/>
    <p:sldId id="284" r:id="rId17"/>
    <p:sldId id="289" r:id="rId18"/>
    <p:sldId id="285" r:id="rId19"/>
    <p:sldId id="288" r:id="rId20"/>
    <p:sldId id="311" r:id="rId21"/>
    <p:sldId id="313" r:id="rId22"/>
    <p:sldId id="314" r:id="rId23"/>
    <p:sldId id="315" r:id="rId24"/>
    <p:sldId id="316" r:id="rId25"/>
    <p:sldId id="317" r:id="rId26"/>
    <p:sldId id="318" r:id="rId27"/>
    <p:sldId id="319" r:id="rId28"/>
    <p:sldId id="335" r:id="rId29"/>
    <p:sldId id="320" r:id="rId30"/>
    <p:sldId id="321" r:id="rId31"/>
    <p:sldId id="322" r:id="rId32"/>
    <p:sldId id="323" r:id="rId33"/>
    <p:sldId id="324" r:id="rId34"/>
    <p:sldId id="325" r:id="rId35"/>
    <p:sldId id="326" r:id="rId36"/>
    <p:sldId id="327" r:id="rId37"/>
    <p:sldId id="328" r:id="rId38"/>
    <p:sldId id="329" r:id="rId39"/>
    <p:sldId id="331" r:id="rId40"/>
    <p:sldId id="336" r:id="rId41"/>
    <p:sldId id="337" r:id="rId42"/>
  </p:sldIdLst>
  <p:sldSz cx="9144000" cy="6858000" type="screen4x3"/>
  <p:notesSz cx="6669088" cy="9928225"/>
  <p:custDataLst>
    <p:tags r:id="rId45"/>
  </p:custDataLst>
  <p:defaultTextStyle>
    <a:defPPr>
      <a:defRPr lang="en-US"/>
    </a:defPPr>
    <a:lvl1pPr algn="l" rtl="0" eaLnBrk="0" fontAlgn="base" hangingPunct="0">
      <a:spcBef>
        <a:spcPct val="20000"/>
      </a:spcBef>
      <a:spcAft>
        <a:spcPct val="0"/>
      </a:spcAft>
      <a:defRPr kern="1200">
        <a:solidFill>
          <a:srgbClr val="FE9914"/>
        </a:solidFill>
        <a:latin typeface="Arial" charset="0"/>
        <a:ea typeface="+mn-ea"/>
        <a:cs typeface="+mn-cs"/>
      </a:defRPr>
    </a:lvl1pPr>
    <a:lvl2pPr marL="457200" algn="l" rtl="0" eaLnBrk="0" fontAlgn="base" hangingPunct="0">
      <a:spcBef>
        <a:spcPct val="20000"/>
      </a:spcBef>
      <a:spcAft>
        <a:spcPct val="0"/>
      </a:spcAft>
      <a:defRPr kern="1200">
        <a:solidFill>
          <a:srgbClr val="FE9914"/>
        </a:solidFill>
        <a:latin typeface="Arial" charset="0"/>
        <a:ea typeface="+mn-ea"/>
        <a:cs typeface="+mn-cs"/>
      </a:defRPr>
    </a:lvl2pPr>
    <a:lvl3pPr marL="914400" algn="l" rtl="0" eaLnBrk="0" fontAlgn="base" hangingPunct="0">
      <a:spcBef>
        <a:spcPct val="20000"/>
      </a:spcBef>
      <a:spcAft>
        <a:spcPct val="0"/>
      </a:spcAft>
      <a:defRPr kern="1200">
        <a:solidFill>
          <a:srgbClr val="FE9914"/>
        </a:solidFill>
        <a:latin typeface="Arial" charset="0"/>
        <a:ea typeface="+mn-ea"/>
        <a:cs typeface="+mn-cs"/>
      </a:defRPr>
    </a:lvl3pPr>
    <a:lvl4pPr marL="1371600" algn="l" rtl="0" eaLnBrk="0" fontAlgn="base" hangingPunct="0">
      <a:spcBef>
        <a:spcPct val="20000"/>
      </a:spcBef>
      <a:spcAft>
        <a:spcPct val="0"/>
      </a:spcAft>
      <a:defRPr kern="1200">
        <a:solidFill>
          <a:srgbClr val="FE9914"/>
        </a:solidFill>
        <a:latin typeface="Arial" charset="0"/>
        <a:ea typeface="+mn-ea"/>
        <a:cs typeface="+mn-cs"/>
      </a:defRPr>
    </a:lvl4pPr>
    <a:lvl5pPr marL="1828800" algn="l" rtl="0" eaLnBrk="0" fontAlgn="base" hangingPunct="0">
      <a:spcBef>
        <a:spcPct val="20000"/>
      </a:spcBef>
      <a:spcAft>
        <a:spcPct val="0"/>
      </a:spcAft>
      <a:defRPr kern="1200">
        <a:solidFill>
          <a:srgbClr val="FE9914"/>
        </a:solidFill>
        <a:latin typeface="Arial" charset="0"/>
        <a:ea typeface="+mn-ea"/>
        <a:cs typeface="+mn-cs"/>
      </a:defRPr>
    </a:lvl5pPr>
    <a:lvl6pPr marL="2286000" algn="l" defTabSz="914400" rtl="0" eaLnBrk="1" latinLnBrk="0" hangingPunct="1">
      <a:defRPr kern="1200">
        <a:solidFill>
          <a:srgbClr val="FE9914"/>
        </a:solidFill>
        <a:latin typeface="Arial" charset="0"/>
        <a:ea typeface="+mn-ea"/>
        <a:cs typeface="+mn-cs"/>
      </a:defRPr>
    </a:lvl6pPr>
    <a:lvl7pPr marL="2743200" algn="l" defTabSz="914400" rtl="0" eaLnBrk="1" latinLnBrk="0" hangingPunct="1">
      <a:defRPr kern="1200">
        <a:solidFill>
          <a:srgbClr val="FE9914"/>
        </a:solidFill>
        <a:latin typeface="Arial" charset="0"/>
        <a:ea typeface="+mn-ea"/>
        <a:cs typeface="+mn-cs"/>
      </a:defRPr>
    </a:lvl7pPr>
    <a:lvl8pPr marL="3200400" algn="l" defTabSz="914400" rtl="0" eaLnBrk="1" latinLnBrk="0" hangingPunct="1">
      <a:defRPr kern="1200">
        <a:solidFill>
          <a:srgbClr val="FE9914"/>
        </a:solidFill>
        <a:latin typeface="Arial" charset="0"/>
        <a:ea typeface="+mn-ea"/>
        <a:cs typeface="+mn-cs"/>
      </a:defRPr>
    </a:lvl8pPr>
    <a:lvl9pPr marL="3657600" algn="l" defTabSz="914400" rtl="0" eaLnBrk="1" latinLnBrk="0" hangingPunct="1">
      <a:defRPr kern="1200">
        <a:solidFill>
          <a:srgbClr val="FE9914"/>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445188"/>
    <a:srgbClr val="A1A6D1"/>
    <a:srgbClr val="9FA8D3"/>
    <a:srgbClr val="9BB0D7"/>
    <a:srgbClr val="96B9DC"/>
    <a:srgbClr val="99CCFF"/>
    <a:srgbClr val="1F289B"/>
    <a:srgbClr val="1D60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3" autoAdjust="0"/>
    <p:restoredTop sz="83883" autoAdjust="0"/>
  </p:normalViewPr>
  <p:slideViewPr>
    <p:cSldViewPr>
      <p:cViewPr varScale="1">
        <p:scale>
          <a:sx n="63" d="100"/>
          <a:sy n="63" d="100"/>
        </p:scale>
        <p:origin x="68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896" y="-72"/>
      </p:cViewPr>
      <p:guideLst>
        <p:guide orient="horz" pos="3126"/>
        <p:guide pos="21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5" y="1"/>
            <a:ext cx="2890665" cy="4969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111619" name="Rectangle 3"/>
          <p:cNvSpPr>
            <a:spLocks noGrp="1" noChangeArrowheads="1"/>
          </p:cNvSpPr>
          <p:nvPr>
            <p:ph type="dt" sz="quarter" idx="1"/>
          </p:nvPr>
        </p:nvSpPr>
        <p:spPr bwMode="auto">
          <a:xfrm>
            <a:off x="3778428" y="1"/>
            <a:ext cx="2890665" cy="4969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111620" name="Rectangle 4"/>
          <p:cNvSpPr>
            <a:spLocks noGrp="1" noChangeArrowheads="1"/>
          </p:cNvSpPr>
          <p:nvPr>
            <p:ph type="ftr" sz="quarter" idx="2"/>
          </p:nvPr>
        </p:nvSpPr>
        <p:spPr bwMode="auto">
          <a:xfrm>
            <a:off x="5" y="9431258"/>
            <a:ext cx="2890665" cy="49696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111621" name="Rectangle 5"/>
          <p:cNvSpPr>
            <a:spLocks noGrp="1" noChangeArrowheads="1"/>
          </p:cNvSpPr>
          <p:nvPr>
            <p:ph type="sldNum" sz="quarter" idx="3"/>
          </p:nvPr>
        </p:nvSpPr>
        <p:spPr bwMode="auto">
          <a:xfrm>
            <a:off x="3778428" y="9431258"/>
            <a:ext cx="2890665" cy="49696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7FA19DE2-9DC2-4478-865B-D7EF0F7AD1F8}" type="slidenum">
              <a:rPr lang="en-GB"/>
              <a:pPr>
                <a:defRPr/>
              </a:pPr>
              <a:t>‹#›</a:t>
            </a:fld>
            <a:endParaRPr lang="en-GB"/>
          </a:p>
        </p:txBody>
      </p:sp>
    </p:spTree>
    <p:extLst>
      <p:ext uri="{BB962C8B-B14F-4D97-AF65-F5344CB8AC3E}">
        <p14:creationId xmlns:p14="http://schemas.microsoft.com/office/powerpoint/2010/main" val="3841343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5" y="1"/>
            <a:ext cx="2890665" cy="4969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solidFill>
                  <a:schemeClr val="tx1"/>
                </a:solidFill>
                <a:latin typeface="Times" pitchFamily="18" charset="0"/>
              </a:defRPr>
            </a:lvl1pPr>
          </a:lstStyle>
          <a:p>
            <a:pPr>
              <a:defRPr/>
            </a:pPr>
            <a:endParaRPr lang="en-GB" altLang="en-GB"/>
          </a:p>
        </p:txBody>
      </p:sp>
      <p:sp>
        <p:nvSpPr>
          <p:cNvPr id="4099" name="Rectangle 3"/>
          <p:cNvSpPr>
            <a:spLocks noGrp="1" noChangeArrowheads="1"/>
          </p:cNvSpPr>
          <p:nvPr>
            <p:ph type="dt" idx="1"/>
          </p:nvPr>
        </p:nvSpPr>
        <p:spPr bwMode="auto">
          <a:xfrm>
            <a:off x="3778428" y="1"/>
            <a:ext cx="2890665" cy="4969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latin typeface="Times" pitchFamily="18" charset="0"/>
              </a:defRPr>
            </a:lvl1pPr>
          </a:lstStyle>
          <a:p>
            <a:pPr>
              <a:defRPr/>
            </a:pPr>
            <a:endParaRPr lang="en-GB" altLang="en-GB"/>
          </a:p>
        </p:txBody>
      </p:sp>
      <p:sp>
        <p:nvSpPr>
          <p:cNvPr id="9220" name="Rectangle 4"/>
          <p:cNvSpPr>
            <a:spLocks noGrp="1" noRot="1" noChangeAspect="1" noChangeArrowheads="1" noTextEdit="1"/>
          </p:cNvSpPr>
          <p:nvPr>
            <p:ph type="sldImg" idx="2"/>
          </p:nvPr>
        </p:nvSpPr>
        <p:spPr bwMode="auto">
          <a:xfrm>
            <a:off x="854075" y="744538"/>
            <a:ext cx="4960938" cy="37211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889321" y="4715638"/>
            <a:ext cx="4890457" cy="4467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ltLang="en-GB" noProof="0"/>
              <a:t>Click to edit Master text styles</a:t>
            </a:r>
          </a:p>
          <a:p>
            <a:pPr lvl="1"/>
            <a:r>
              <a:rPr lang="en-GB" altLang="en-GB" noProof="0"/>
              <a:t>Second level</a:t>
            </a:r>
          </a:p>
          <a:p>
            <a:pPr lvl="2"/>
            <a:r>
              <a:rPr lang="en-GB" altLang="en-GB" noProof="0"/>
              <a:t>Third level</a:t>
            </a:r>
          </a:p>
          <a:p>
            <a:pPr lvl="3"/>
            <a:r>
              <a:rPr lang="en-GB" altLang="en-GB" noProof="0"/>
              <a:t>Fourth level</a:t>
            </a:r>
          </a:p>
          <a:p>
            <a:pPr lvl="4"/>
            <a:r>
              <a:rPr lang="en-GB" altLang="en-GB" noProof="0"/>
              <a:t>Fifth level</a:t>
            </a:r>
          </a:p>
        </p:txBody>
      </p:sp>
      <p:sp>
        <p:nvSpPr>
          <p:cNvPr id="4102" name="Rectangle 6"/>
          <p:cNvSpPr>
            <a:spLocks noGrp="1" noChangeArrowheads="1"/>
          </p:cNvSpPr>
          <p:nvPr>
            <p:ph type="ftr" sz="quarter" idx="4"/>
          </p:nvPr>
        </p:nvSpPr>
        <p:spPr bwMode="auto">
          <a:xfrm>
            <a:off x="5" y="9431258"/>
            <a:ext cx="2890665" cy="49696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solidFill>
                  <a:schemeClr val="tx1"/>
                </a:solidFill>
                <a:latin typeface="Times" pitchFamily="18" charset="0"/>
              </a:defRPr>
            </a:lvl1pPr>
          </a:lstStyle>
          <a:p>
            <a:pPr>
              <a:defRPr/>
            </a:pPr>
            <a:endParaRPr lang="en-GB" altLang="en-GB"/>
          </a:p>
        </p:txBody>
      </p:sp>
      <p:sp>
        <p:nvSpPr>
          <p:cNvPr id="4103" name="Rectangle 7"/>
          <p:cNvSpPr>
            <a:spLocks noGrp="1" noChangeArrowheads="1"/>
          </p:cNvSpPr>
          <p:nvPr>
            <p:ph type="sldNum" sz="quarter" idx="5"/>
          </p:nvPr>
        </p:nvSpPr>
        <p:spPr bwMode="auto">
          <a:xfrm>
            <a:off x="3778428" y="9431258"/>
            <a:ext cx="2890665" cy="49696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latin typeface="Times" pitchFamily="18" charset="0"/>
              </a:defRPr>
            </a:lvl1pPr>
          </a:lstStyle>
          <a:p>
            <a:pPr>
              <a:defRPr/>
            </a:pPr>
            <a:fld id="{304D6CA1-CAB4-4282-9379-CD8FEE3DE909}" type="slidenum">
              <a:rPr lang="en-GB" altLang="en-GB"/>
              <a:pPr>
                <a:defRPr/>
              </a:pPr>
              <a:t>‹#›</a:t>
            </a:fld>
            <a:endParaRPr lang="en-GB" altLang="en-GB"/>
          </a:p>
        </p:txBody>
      </p:sp>
    </p:spTree>
    <p:extLst>
      <p:ext uri="{BB962C8B-B14F-4D97-AF65-F5344CB8AC3E}">
        <p14:creationId xmlns:p14="http://schemas.microsoft.com/office/powerpoint/2010/main" val="19980186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2A3A8C5E-53B3-4D50-891E-274C4E54786A}" type="slidenum">
              <a:rPr lang="en-GB" altLang="en-GB" smtClean="0">
                <a:solidFill>
                  <a:prstClr val="black"/>
                </a:solidFill>
              </a:rPr>
              <a:pPr>
                <a:defRPr/>
              </a:pPr>
              <a:t>1</a:t>
            </a:fld>
            <a:endParaRPr lang="en-GB" altLang="en-GB" dirty="0">
              <a:solidFill>
                <a:prstClr val="black"/>
              </a:solidFill>
            </a:endParaRPr>
          </a:p>
        </p:txBody>
      </p:sp>
      <p:sp>
        <p:nvSpPr>
          <p:cNvPr id="33795" name="Rectangle 2"/>
          <p:cNvSpPr>
            <a:spLocks noGrp="1" noRot="1" noChangeAspect="1" noChangeArrowheads="1" noTextEdit="1"/>
          </p:cNvSpPr>
          <p:nvPr>
            <p:ph type="sldImg"/>
          </p:nvPr>
        </p:nvSpPr>
        <p:spPr>
          <a:xfrm>
            <a:off x="855663" y="746125"/>
            <a:ext cx="4957762" cy="3719513"/>
          </a:xfrm>
          <a:ln/>
        </p:spPr>
      </p:sp>
      <p:sp>
        <p:nvSpPr>
          <p:cNvPr id="33796" name="Rectangle 3"/>
          <p:cNvSpPr>
            <a:spLocks noGrp="1" noChangeArrowheads="1"/>
          </p:cNvSpPr>
          <p:nvPr>
            <p:ph type="body" idx="1"/>
          </p:nvPr>
        </p:nvSpPr>
        <p:spPr>
          <a:noFill/>
          <a:ln/>
        </p:spPr>
        <p:txBody>
          <a:bodyPr/>
          <a:lstStyle/>
          <a:p>
            <a:pPr marL="0" indent="0">
              <a:buFont typeface="Arial" pitchFamily="34" charset="0"/>
              <a:buNone/>
            </a:pPr>
            <a:endParaRPr lang="en-US" sz="1600" dirty="0">
              <a:latin typeface="Arial" charset="0"/>
            </a:endParaRPr>
          </a:p>
        </p:txBody>
      </p:sp>
    </p:spTree>
    <p:extLst>
      <p:ext uri="{BB962C8B-B14F-4D97-AF65-F5344CB8AC3E}">
        <p14:creationId xmlns:p14="http://schemas.microsoft.com/office/powerpoint/2010/main" val="3036806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 do a Maths-specific</a:t>
            </a:r>
            <a:r>
              <a:rPr lang="en-GB" baseline="0" dirty="0"/>
              <a:t> drop-in on Mondays and Thursdays in the MLC. Come and ask me questions, we have space to go over anything covered in this session or show you how to use databases, for example.</a:t>
            </a:r>
          </a:p>
          <a:p>
            <a:endParaRPr lang="en-GB" baseline="0" dirty="0"/>
          </a:p>
          <a:p>
            <a:r>
              <a:rPr lang="en-GB" baseline="0" dirty="0"/>
              <a:t>I do a drop-in session on Friday afternoons in the library but at this time of year, you can come and see me any time – although it’s an office, we have a desk set aside for students needing help form their subject librarians. The worst time to come is Thursday afternoons as I’m usually elsewhere. </a:t>
            </a:r>
          </a:p>
          <a:p>
            <a:endParaRPr lang="en-GB" baseline="0" dirty="0"/>
          </a:p>
          <a:p>
            <a:r>
              <a:rPr lang="en-GB" baseline="0" dirty="0"/>
              <a:t>Email is a great way of finding out where I am, if you don’t want a wasted journey, and I do try and flag up what’s happening on Twitter – my drop-in sessions, new resources, library news etc.</a:t>
            </a:r>
            <a:endParaRPr lang="en-GB" dirty="0"/>
          </a:p>
        </p:txBody>
      </p:sp>
      <p:sp>
        <p:nvSpPr>
          <p:cNvPr id="4" name="Slide Number Placeholder 3"/>
          <p:cNvSpPr>
            <a:spLocks noGrp="1"/>
          </p:cNvSpPr>
          <p:nvPr>
            <p:ph type="sldNum" sz="quarter" idx="10"/>
          </p:nvPr>
        </p:nvSpPr>
        <p:spPr/>
        <p:txBody>
          <a:bodyPr/>
          <a:lstStyle/>
          <a:p>
            <a:pPr>
              <a:defRPr/>
            </a:pPr>
            <a:fld id="{AB673D2C-B4EC-4280-A931-3926A1F28BD4}" type="slidenum">
              <a:rPr lang="en-GB" altLang="en-GB" smtClean="0">
                <a:solidFill>
                  <a:prstClr val="black"/>
                </a:solidFill>
              </a:rPr>
              <a:pPr>
                <a:defRPr/>
              </a:pPr>
              <a:t>12</a:t>
            </a:fld>
            <a:endParaRPr lang="en-GB" altLang="en-GB">
              <a:solidFill>
                <a:prstClr val="black"/>
              </a:solidFill>
            </a:endParaRPr>
          </a:p>
        </p:txBody>
      </p:sp>
    </p:spTree>
    <p:extLst>
      <p:ext uri="{BB962C8B-B14F-4D97-AF65-F5344CB8AC3E}">
        <p14:creationId xmlns:p14="http://schemas.microsoft.com/office/powerpoint/2010/main" val="272446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dirty="0"/>
          </a:p>
          <a:p>
            <a:r>
              <a:rPr lang="en-GB" baseline="0" dirty="0"/>
              <a:t>at this time of year, you can come and see me any time – although it’s an office, we have a desk set aside for students needing help form their subject librarians. </a:t>
            </a:r>
          </a:p>
          <a:p>
            <a:r>
              <a:rPr lang="en-GB" baseline="0" dirty="0"/>
              <a:t>Email is a great way of finding out where I am, if you don’t want a wasted journey, and I do try and flag up what’s happening on Twitter – my drop-in sessions, new resources, library news etc.</a:t>
            </a:r>
            <a:endParaRPr lang="en-GB" dirty="0"/>
          </a:p>
        </p:txBody>
      </p:sp>
      <p:sp>
        <p:nvSpPr>
          <p:cNvPr id="4" name="Slide Number Placeholder 3"/>
          <p:cNvSpPr>
            <a:spLocks noGrp="1"/>
          </p:cNvSpPr>
          <p:nvPr>
            <p:ph type="sldNum" sz="quarter" idx="10"/>
          </p:nvPr>
        </p:nvSpPr>
        <p:spPr/>
        <p:txBody>
          <a:bodyPr/>
          <a:lstStyle/>
          <a:p>
            <a:pPr>
              <a:defRPr/>
            </a:pPr>
            <a:fld id="{AB673D2C-B4EC-4280-A931-3926A1F28BD4}" type="slidenum">
              <a:rPr lang="en-GB" altLang="en-GB" smtClean="0">
                <a:solidFill>
                  <a:prstClr val="black"/>
                </a:solidFill>
              </a:rPr>
              <a:pPr>
                <a:defRPr/>
              </a:pPr>
              <a:t>13</a:t>
            </a:fld>
            <a:endParaRPr lang="en-GB" altLang="en-GB">
              <a:solidFill>
                <a:prstClr val="black"/>
              </a:solidFill>
            </a:endParaRPr>
          </a:p>
        </p:txBody>
      </p:sp>
    </p:spTree>
    <p:extLst>
      <p:ext uri="{BB962C8B-B14F-4D97-AF65-F5344CB8AC3E}">
        <p14:creationId xmlns:p14="http://schemas.microsoft.com/office/powerpoint/2010/main" val="578980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We’re often told critical thinking is complicated. It isn’t. </a:t>
            </a:r>
          </a:p>
          <a:p>
            <a:pPr marL="171450" indent="-171450">
              <a:buFont typeface="Arial" panose="020B0604020202020204" pitchFamily="34" charset="0"/>
              <a:buChar char="•"/>
            </a:pPr>
            <a:r>
              <a:rPr lang="en-GB" dirty="0"/>
              <a:t>At</a:t>
            </a:r>
            <a:r>
              <a:rPr lang="en-GB" baseline="0" dirty="0"/>
              <a:t> the fundamental level, critical thinking is about </a:t>
            </a:r>
            <a:r>
              <a:rPr lang="en-GB" b="1" baseline="0" dirty="0"/>
              <a:t>asking questions</a:t>
            </a:r>
            <a:r>
              <a:rPr lang="en-GB" baseline="0" dirty="0"/>
              <a:t>, and not taking what you read at </a:t>
            </a:r>
            <a:r>
              <a:rPr lang="en-GB" b="1" baseline="0" dirty="0"/>
              <a:t>face valu</a:t>
            </a:r>
            <a:r>
              <a:rPr lang="en-GB" baseline="0" dirty="0"/>
              <a:t>e. </a:t>
            </a:r>
          </a:p>
          <a:p>
            <a:pPr marL="171450" indent="-171450">
              <a:buFont typeface="Arial" panose="020B0604020202020204" pitchFamily="34" charset="0"/>
              <a:buChar char="•"/>
            </a:pPr>
            <a:r>
              <a:rPr lang="en-GB" baseline="0" dirty="0"/>
              <a:t>But it’s more than that. It’s asking the </a:t>
            </a:r>
            <a:r>
              <a:rPr lang="en-GB" b="1" baseline="0" dirty="0"/>
              <a:t>right questions </a:t>
            </a:r>
            <a:r>
              <a:rPr lang="en-GB" baseline="0" dirty="0"/>
              <a:t>about something. You can’t just be sceptical for the sake of being sceptical, because in the end in academia you’re reading and writing with a </a:t>
            </a:r>
            <a:r>
              <a:rPr lang="en-GB" b="1" baseline="0" dirty="0"/>
              <a:t>purpose</a:t>
            </a:r>
            <a:r>
              <a:rPr lang="en-GB" baseline="0" dirty="0"/>
              <a:t>. </a:t>
            </a:r>
          </a:p>
        </p:txBody>
      </p:sp>
      <p:sp>
        <p:nvSpPr>
          <p:cNvPr id="4" name="Slide Number Placeholder 3"/>
          <p:cNvSpPr>
            <a:spLocks noGrp="1"/>
          </p:cNvSpPr>
          <p:nvPr>
            <p:ph type="sldNum" sz="quarter" idx="10"/>
          </p:nvPr>
        </p:nvSpPr>
        <p:spPr/>
        <p:txBody>
          <a:bodyPr/>
          <a:lstStyle/>
          <a:p>
            <a:fld id="{4D9FA9F1-4211-F742-B5A1-ACC9100B98D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936680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Formally,</a:t>
            </a:r>
            <a:r>
              <a:rPr lang="en-GB" baseline="0" dirty="0"/>
              <a:t> critical thinking involves breaking down what you’re reading into its component parts so that you can analyse it, evaluate it, and reach your own conclusions.</a:t>
            </a:r>
          </a:p>
          <a:p>
            <a:pPr marL="171450" indent="-171450">
              <a:buFont typeface="Arial" panose="020B0604020202020204" pitchFamily="34" charset="0"/>
              <a:buChar char="•"/>
            </a:pPr>
            <a:r>
              <a:rPr lang="en-GB" baseline="0" dirty="0"/>
              <a:t>It can be difficult to know how exactly to ‘rationally evaluate’ resources. </a:t>
            </a:r>
          </a:p>
          <a:p>
            <a:pPr marL="171450" indent="-171450">
              <a:buFont typeface="Arial" panose="020B0604020202020204" pitchFamily="34" charset="0"/>
              <a:buChar char="•"/>
            </a:pPr>
            <a:r>
              <a:rPr lang="en-GB" baseline="0" dirty="0"/>
              <a:t>That’s why we are going to give you </a:t>
            </a:r>
            <a:r>
              <a:rPr lang="en-GB" b="1" baseline="0" dirty="0"/>
              <a:t>clear guidance </a:t>
            </a:r>
            <a:r>
              <a:rPr lang="en-GB" baseline="0" dirty="0"/>
              <a:t>that can help you evaluate more effectively/efficiently. This will make critical thinking easier for you. </a:t>
            </a:r>
            <a:endParaRPr lang="en-GB" dirty="0"/>
          </a:p>
        </p:txBody>
      </p:sp>
      <p:sp>
        <p:nvSpPr>
          <p:cNvPr id="4" name="Slide Number Placeholder 3"/>
          <p:cNvSpPr>
            <a:spLocks noGrp="1"/>
          </p:cNvSpPr>
          <p:nvPr>
            <p:ph type="sldNum" sz="quarter" idx="10"/>
          </p:nvPr>
        </p:nvSpPr>
        <p:spPr/>
        <p:txBody>
          <a:bodyPr/>
          <a:lstStyle/>
          <a:p>
            <a:fld id="{4D9FA9F1-4211-F742-B5A1-ACC9100B98D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89599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So, why should you think critically? How is it going to specifically help your work? </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4D9FA9F1-4211-F742-B5A1-ACC9100B98D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7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Critical thinking helps you identify useful papers.</a:t>
            </a:r>
          </a:p>
          <a:p>
            <a:pPr marL="171450" indent="-171450">
              <a:buFont typeface="Arial" panose="020B0604020202020204" pitchFamily="34" charset="0"/>
              <a:buChar char="•"/>
            </a:pPr>
            <a:r>
              <a:rPr lang="en-GB" dirty="0"/>
              <a:t>You need to be able to articulate </a:t>
            </a:r>
            <a:r>
              <a:rPr lang="en-GB" b="1" dirty="0"/>
              <a:t>why</a:t>
            </a:r>
            <a:r>
              <a:rPr lang="en-GB" dirty="0"/>
              <a:t> the research you’ve based your assignment on is actually useful. Why have you used this paper instead of the dozens of other papers out there?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Even if your tutor has recommended a paper to you, you still need to be able to explain its value. This demonstrates your </a:t>
            </a:r>
            <a:r>
              <a:rPr lang="en-GB" b="1" dirty="0"/>
              <a:t>understanding</a:t>
            </a:r>
            <a:r>
              <a:rPr lang="en-GB" dirty="0"/>
              <a:t>. </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4D9FA9F1-4211-F742-B5A1-ACC9100B98D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781482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It’s straightforward to read a paper: harder to properly understand it.</a:t>
            </a:r>
          </a:p>
          <a:p>
            <a:pPr marL="171450" indent="-171450">
              <a:buFont typeface="Arial" panose="020B0604020202020204" pitchFamily="34" charset="0"/>
              <a:buChar char="•"/>
            </a:pPr>
            <a:r>
              <a:rPr lang="en-GB" dirty="0"/>
              <a:t>Understanding goes beyond ‘I know what this what this paper is saying’.</a:t>
            </a:r>
          </a:p>
          <a:p>
            <a:pPr marL="171450" indent="-171450">
              <a:buFont typeface="Arial" panose="020B0604020202020204" pitchFamily="34" charset="0"/>
              <a:buChar char="•"/>
            </a:pPr>
            <a:r>
              <a:rPr lang="en-GB" dirty="0"/>
              <a:t>It means being able to see how the paper fits into the </a:t>
            </a:r>
            <a:r>
              <a:rPr lang="en-GB" b="1" dirty="0"/>
              <a:t>wider framework of research</a:t>
            </a:r>
            <a:r>
              <a:rPr lang="en-GB" dirty="0"/>
              <a:t>.</a:t>
            </a:r>
          </a:p>
          <a:p>
            <a:pPr marL="171450" indent="-171450">
              <a:buFont typeface="Arial" panose="020B0604020202020204" pitchFamily="34" charset="0"/>
              <a:buChar char="•"/>
            </a:pPr>
            <a:r>
              <a:rPr lang="en-GB" dirty="0"/>
              <a:t>It means being able to recognise how </a:t>
            </a:r>
            <a:r>
              <a:rPr lang="en-GB" b="1" dirty="0"/>
              <a:t>strong</a:t>
            </a:r>
            <a:r>
              <a:rPr lang="en-GB" dirty="0"/>
              <a:t> the paper actually is: what are its flaws? Are its arguments clear and properly explained?</a:t>
            </a:r>
          </a:p>
          <a:p>
            <a:pPr marL="171450" indent="-171450">
              <a:buFont typeface="Arial" panose="020B0604020202020204" pitchFamily="34" charset="0"/>
              <a:buChar char="•"/>
            </a:pPr>
            <a:r>
              <a:rPr lang="en-GB" dirty="0"/>
              <a:t>Being able to do this makes you more knowledgeable about your subject in a way you can actually</a:t>
            </a:r>
            <a:r>
              <a:rPr lang="en-GB" b="1" dirty="0"/>
              <a:t> demonstrate in your work</a:t>
            </a:r>
            <a:r>
              <a:rPr lang="en-GB" dirty="0"/>
              <a:t>. </a:t>
            </a:r>
          </a:p>
        </p:txBody>
      </p:sp>
      <p:sp>
        <p:nvSpPr>
          <p:cNvPr id="4" name="Slide Number Placeholder 3"/>
          <p:cNvSpPr>
            <a:spLocks noGrp="1"/>
          </p:cNvSpPr>
          <p:nvPr>
            <p:ph type="sldNum" sz="quarter" idx="10"/>
          </p:nvPr>
        </p:nvSpPr>
        <p:spPr/>
        <p:txBody>
          <a:bodyPr/>
          <a:lstStyle/>
          <a:p>
            <a:fld id="{4D9FA9F1-4211-F742-B5A1-ACC9100B98D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091540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If you can recognise a strong, clearly explained argument you can write one.</a:t>
            </a:r>
          </a:p>
          <a:p>
            <a:pPr marL="171450" indent="-171450">
              <a:buFont typeface="Arial" panose="020B0604020202020204" pitchFamily="34" charset="0"/>
              <a:buChar char="•"/>
            </a:pPr>
            <a:r>
              <a:rPr lang="en-GB" dirty="0"/>
              <a:t>If you know good research, you can write and communicate with greater confidence. </a:t>
            </a:r>
          </a:p>
          <a:p>
            <a:pPr marL="171450" indent="-171450">
              <a:buFont typeface="Arial" panose="020B0604020202020204" pitchFamily="34" charset="0"/>
              <a:buChar char="•"/>
            </a:pPr>
            <a:r>
              <a:rPr lang="en-GB" dirty="0"/>
              <a:t>Writing strong arguments isn’t the purview of the Library: for writing help you should speak to the Centre of Academic English. </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4D9FA9F1-4211-F742-B5A1-ACC9100B98D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891391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aseline="0" dirty="0"/>
              <a:t>When you read papers, how do you decide whether the paper is good or not? What do you do to evaluate it?</a:t>
            </a:r>
          </a:p>
          <a:p>
            <a:pPr marL="171450" indent="-171450">
              <a:buFont typeface="Arial" panose="020B0604020202020204" pitchFamily="34" charset="0"/>
              <a:buChar char="•"/>
            </a:pPr>
            <a:r>
              <a:rPr lang="en-GB" baseline="0" dirty="0"/>
              <a:t>Conclusion: A lot of critical thinking is common sense. It’s learning how to formalise that, that ensures you work better and more swiftly. </a:t>
            </a:r>
          </a:p>
        </p:txBody>
      </p:sp>
      <p:sp>
        <p:nvSpPr>
          <p:cNvPr id="4" name="Slide Number Placeholder 3"/>
          <p:cNvSpPr>
            <a:spLocks noGrp="1"/>
          </p:cNvSpPr>
          <p:nvPr>
            <p:ph type="sldNum" sz="quarter" idx="10"/>
          </p:nvPr>
        </p:nvSpPr>
        <p:spPr/>
        <p:txBody>
          <a:bodyPr/>
          <a:lstStyle/>
          <a:p>
            <a:fld id="{4D9FA9F1-4211-F742-B5A1-ACC9100B98D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180751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There are steps you can take to read a paper critically:</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30132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304D6CA1-CAB4-4282-9379-CD8FEE3DE909}" type="slidenum">
              <a:rPr lang="en-GB" altLang="en-GB" smtClean="0"/>
              <a:pPr>
                <a:defRPr/>
              </a:pPr>
              <a:t>2</a:t>
            </a:fld>
            <a:endParaRPr lang="en-GB" altLang="en-GB"/>
          </a:p>
        </p:txBody>
      </p:sp>
    </p:spTree>
    <p:extLst>
      <p:ext uri="{BB962C8B-B14F-4D97-AF65-F5344CB8AC3E}">
        <p14:creationId xmlns:p14="http://schemas.microsoft.com/office/powerpoint/2010/main" val="4225014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Don’t pour energy into reading papers until you’re sure they’re probably useful.</a:t>
            </a:r>
          </a:p>
          <a:p>
            <a:pPr marL="171450" indent="-171450">
              <a:buFont typeface="Arial" panose="020B0604020202020204" pitchFamily="34" charset="0"/>
              <a:buChar char="•"/>
            </a:pPr>
            <a:r>
              <a:rPr lang="en-GB" dirty="0"/>
              <a:t>Academic papers are usually equipped with summaries to help you.</a:t>
            </a:r>
          </a:p>
          <a:p>
            <a:pPr marL="171450" indent="-171450">
              <a:buFont typeface="Arial" panose="020B0604020202020204" pitchFamily="34" charset="0"/>
              <a:buChar char="•"/>
            </a:pPr>
            <a:r>
              <a:rPr lang="en-GB" dirty="0"/>
              <a:t>Is the title relevant? </a:t>
            </a:r>
          </a:p>
          <a:p>
            <a:pPr marL="171450" indent="-171450">
              <a:buFont typeface="Arial" panose="020B0604020202020204" pitchFamily="34" charset="0"/>
              <a:buChar char="•"/>
            </a:pPr>
            <a:r>
              <a:rPr lang="en-GB" dirty="0"/>
              <a:t>The abstract summarises the paper content – use this as a guide.</a:t>
            </a:r>
          </a:p>
          <a:p>
            <a:pPr marL="171450" indent="-171450">
              <a:buFont typeface="Arial" panose="020B0604020202020204" pitchFamily="34" charset="0"/>
              <a:buChar char="•"/>
            </a:pPr>
            <a:r>
              <a:rPr lang="en-GB" dirty="0"/>
              <a:t>Finally, the introduction may help you be sure the paper is useful, before you delve deeper.</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602393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you read a paper, make notes of the key points.</a:t>
            </a:r>
          </a:p>
          <a:p>
            <a:pPr marL="171450" indent="-171450">
              <a:buFont typeface="Arial" panose="020B0604020202020204" pitchFamily="34" charset="0"/>
              <a:buChar char="•"/>
            </a:pPr>
            <a:r>
              <a:rPr lang="en-GB" dirty="0"/>
              <a:t>This may seem obvious, but by doing so you’re forcing brain to engage actively with the paper, not just skim over it.</a:t>
            </a:r>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95764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Critical thinking is a process of logical steps. The next step after ‘making notes of any key points’ is to note down your questions.</a:t>
            </a:r>
          </a:p>
          <a:p>
            <a:pPr marL="171450" indent="-171450">
              <a:buFont typeface="Arial" panose="020B0604020202020204" pitchFamily="34" charset="0"/>
              <a:buChar char="•"/>
            </a:pPr>
            <a:r>
              <a:rPr lang="en-GB" dirty="0"/>
              <a:t>What doesn’t make sense? What do you not understand?</a:t>
            </a:r>
          </a:p>
          <a:p>
            <a:pPr marL="171450" indent="-171450">
              <a:buFont typeface="Arial" panose="020B0604020202020204" pitchFamily="34" charset="0"/>
              <a:buChar char="•"/>
            </a:pPr>
            <a:r>
              <a:rPr lang="en-GB" dirty="0"/>
              <a:t>Identifying gaps in your knowledge is part of the point of reading research, because it allows you to actively improve your knowledge. </a:t>
            </a:r>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959899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Your next step is to re-read with those questions you’ve noted in mind.</a:t>
            </a:r>
          </a:p>
          <a:p>
            <a:pPr marL="171450" indent="-171450">
              <a:buFont typeface="Arial" panose="020B0604020202020204" pitchFamily="34" charset="0"/>
              <a:buChar char="•"/>
            </a:pPr>
            <a:r>
              <a:rPr lang="en-GB" dirty="0"/>
              <a:t>You may now find answers in the text. </a:t>
            </a:r>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823102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If you don’t, that’s normal. You’re not expected to know everything.</a:t>
            </a:r>
          </a:p>
          <a:p>
            <a:pPr marL="171450" indent="-171450">
              <a:buFont typeface="Arial" panose="020B0604020202020204" pitchFamily="34" charset="0"/>
              <a:buChar char="•"/>
            </a:pPr>
            <a:r>
              <a:rPr lang="en-GB" dirty="0"/>
              <a:t>The point is to find what you don’t know and make sure you know it.</a:t>
            </a:r>
          </a:p>
          <a:p>
            <a:pPr marL="171450" indent="-171450">
              <a:buFont typeface="Arial" panose="020B0604020202020204" pitchFamily="34" charset="0"/>
              <a:buChar char="•"/>
            </a:pPr>
            <a:r>
              <a:rPr lang="en-GB" dirty="0"/>
              <a:t>So seek out answers: look at your lecture notes, </a:t>
            </a:r>
            <a:r>
              <a:rPr lang="en-GB" dirty="0" err="1"/>
              <a:t>Panopto</a:t>
            </a:r>
            <a:r>
              <a:rPr lang="en-GB" dirty="0"/>
              <a:t>, text books.</a:t>
            </a:r>
          </a:p>
          <a:p>
            <a:pPr marL="171450" indent="-171450">
              <a:buFont typeface="Arial" panose="020B0604020202020204" pitchFamily="34" charset="0"/>
              <a:buChar char="•"/>
            </a:pPr>
            <a:r>
              <a:rPr lang="en-GB" dirty="0"/>
              <a:t>Talk to people in your group!</a:t>
            </a:r>
          </a:p>
          <a:p>
            <a:pPr marL="171450" indent="-171450">
              <a:buFont typeface="Arial" panose="020B0604020202020204" pitchFamily="34" charset="0"/>
              <a:buChar char="•"/>
            </a:pPr>
            <a:r>
              <a:rPr lang="en-GB" dirty="0"/>
              <a:t>This will help them learn, too.</a:t>
            </a:r>
          </a:p>
          <a:p>
            <a:pPr marL="0" indent="0">
              <a:buFont typeface="Arial" panose="020B0604020202020204" pitchFamily="34" charset="0"/>
              <a:buNone/>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53200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‘Reading’ is just the first stage of critical thinking.</a:t>
            </a:r>
          </a:p>
          <a:p>
            <a:pPr marL="171450" indent="-171450">
              <a:buFont typeface="Arial" panose="020B0604020202020204" pitchFamily="34" charset="0"/>
              <a:buChar char="•"/>
            </a:pPr>
            <a:r>
              <a:rPr lang="en-GB" dirty="0"/>
              <a:t>Now you need to ‘evaluate’.</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564994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In maths, you’re probably looking at proofs. </a:t>
            </a:r>
          </a:p>
          <a:p>
            <a:pPr marL="171450" indent="-171450">
              <a:buFont typeface="Arial" panose="020B0604020202020204" pitchFamily="34" charset="0"/>
              <a:buChar char="•"/>
            </a:pPr>
            <a:r>
              <a:rPr lang="en-GB" dirty="0"/>
              <a:t>Look for connecting phrases to follow the argument, e.g. ‘we find that’ or ‘from this we can see’</a:t>
            </a:r>
          </a:p>
          <a:p>
            <a:pPr marL="171450" indent="-171450">
              <a:buFont typeface="Arial" panose="020B0604020202020204" pitchFamily="34" charset="0"/>
              <a:buChar char="•"/>
            </a:pPr>
            <a:r>
              <a:rPr lang="en-GB" dirty="0"/>
              <a:t>Does this argument make sense? Does it provide enough support, or not? </a:t>
            </a:r>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129623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All arguments should be supported by evidence.</a:t>
            </a:r>
          </a:p>
          <a:p>
            <a:pPr marL="171450" indent="-171450">
              <a:buFont typeface="Arial" panose="020B0604020202020204" pitchFamily="34" charset="0"/>
              <a:buChar char="•"/>
            </a:pPr>
            <a:r>
              <a:rPr lang="en-GB" dirty="0"/>
              <a:t>And evidence is already existent academic papers.</a:t>
            </a:r>
          </a:p>
          <a:p>
            <a:pPr marL="171450" indent="-171450">
              <a:buFont typeface="Arial" panose="020B0604020202020204" pitchFamily="34" charset="0"/>
              <a:buChar char="•"/>
            </a:pPr>
            <a:r>
              <a:rPr lang="en-GB" dirty="0"/>
              <a:t>Check that the points made have been cited.</a:t>
            </a:r>
          </a:p>
          <a:p>
            <a:pPr marL="171450" indent="-171450">
              <a:buFont typeface="Arial" panose="020B0604020202020204" pitchFamily="34" charset="0"/>
              <a:buChar char="•"/>
            </a:pPr>
            <a:r>
              <a:rPr lang="en-GB" dirty="0"/>
              <a:t>Check that there is a good reference list. </a:t>
            </a:r>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820145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4D9FA9F1-4211-F742-B5A1-ACC9100B98D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854257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In summary, use a logical, staged approach.</a:t>
            </a:r>
          </a:p>
          <a:p>
            <a:pPr marL="171450" indent="-171450">
              <a:buFont typeface="Arial" panose="020B0604020202020204" pitchFamily="34" charset="0"/>
              <a:buChar char="•"/>
            </a:pPr>
            <a:r>
              <a:rPr lang="en-GB" dirty="0"/>
              <a:t>Don’t be afraid to ask for help or to look for information in other places. </a:t>
            </a:r>
          </a:p>
        </p:txBody>
      </p:sp>
      <p:sp>
        <p:nvSpPr>
          <p:cNvPr id="4" name="Slide Number Placeholder 3"/>
          <p:cNvSpPr>
            <a:spLocks noGrp="1"/>
          </p:cNvSpPr>
          <p:nvPr>
            <p:ph type="sldNum" sz="quarter" idx="10"/>
          </p:nvPr>
        </p:nvSpPr>
        <p:spPr/>
        <p:txBody>
          <a:bodyPr/>
          <a:lstStyle/>
          <a:p>
            <a:fld id="{4D9FA9F1-4211-F742-B5A1-ACC9100B98D3}"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12394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304D6CA1-CAB4-4282-9379-CD8FEE3DE909}" type="slidenum">
              <a:rPr lang="en-GB" altLang="en-GB" smtClean="0"/>
              <a:pPr>
                <a:defRPr/>
              </a:pPr>
              <a:t>4</a:t>
            </a:fld>
            <a:endParaRPr lang="en-GB" altLang="en-GB"/>
          </a:p>
        </p:txBody>
      </p:sp>
    </p:spTree>
    <p:extLst>
      <p:ext uri="{BB962C8B-B14F-4D97-AF65-F5344CB8AC3E}">
        <p14:creationId xmlns:p14="http://schemas.microsoft.com/office/powerpoint/2010/main" val="1980407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dirty="0"/>
          </a:p>
          <a:p>
            <a:r>
              <a:rPr lang="en-GB" baseline="0" dirty="0"/>
              <a:t>at this time of year, you can come and see me any time – although it’s an office, we have a desk set aside for students needing help form their subject librarians. </a:t>
            </a:r>
          </a:p>
          <a:p>
            <a:r>
              <a:rPr lang="en-GB" baseline="0" dirty="0"/>
              <a:t>Email is a great way of finding out where I am, if you don’t want a wasted journey, and I do try and flag up what’s happening on Twitter – my drop-in sessions, new resources, library news etc.</a:t>
            </a:r>
            <a:endParaRPr lang="en-GB" dirty="0"/>
          </a:p>
        </p:txBody>
      </p:sp>
      <p:sp>
        <p:nvSpPr>
          <p:cNvPr id="4" name="Slide Number Placeholder 3"/>
          <p:cNvSpPr>
            <a:spLocks noGrp="1"/>
          </p:cNvSpPr>
          <p:nvPr>
            <p:ph type="sldNum" sz="quarter" idx="10"/>
          </p:nvPr>
        </p:nvSpPr>
        <p:spPr/>
        <p:txBody>
          <a:bodyPr/>
          <a:lstStyle/>
          <a:p>
            <a:pPr>
              <a:defRPr/>
            </a:pPr>
            <a:fld id="{AB673D2C-B4EC-4280-A931-3926A1F28BD4}" type="slidenum">
              <a:rPr lang="en-GB" altLang="en-GB" smtClean="0">
                <a:solidFill>
                  <a:prstClr val="black"/>
                </a:solidFill>
              </a:rPr>
              <a:pPr>
                <a:defRPr/>
              </a:pPr>
              <a:t>33</a:t>
            </a:fld>
            <a:endParaRPr lang="en-GB" altLang="en-GB">
              <a:solidFill>
                <a:prstClr val="black"/>
              </a:solidFill>
            </a:endParaRPr>
          </a:p>
        </p:txBody>
      </p:sp>
    </p:spTree>
    <p:extLst>
      <p:ext uri="{BB962C8B-B14F-4D97-AF65-F5344CB8AC3E}">
        <p14:creationId xmlns:p14="http://schemas.microsoft.com/office/powerpoint/2010/main" val="267086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 very different types of search tools:</a:t>
            </a:r>
          </a:p>
          <a:p>
            <a:endParaRPr lang="en-GB" dirty="0"/>
          </a:p>
          <a:p>
            <a:r>
              <a:rPr lang="en-GB" dirty="0"/>
              <a:t>Google Scholar : easy to use, but gives WAY too many results – see example</a:t>
            </a:r>
          </a:p>
          <a:p>
            <a:r>
              <a:rPr lang="en-GB" dirty="0"/>
              <a:t>Web of Science : easy-</a:t>
            </a:r>
            <a:r>
              <a:rPr lang="en-GB" dirty="0" err="1"/>
              <a:t>ish</a:t>
            </a:r>
            <a:r>
              <a:rPr lang="en-GB" dirty="0"/>
              <a:t> to use, more flexibility with your search</a:t>
            </a:r>
          </a:p>
          <a:p>
            <a:r>
              <a:rPr lang="en-GB" dirty="0"/>
              <a:t>Scopus – very similar</a:t>
            </a:r>
            <a:r>
              <a:rPr lang="en-GB" baseline="0" dirty="0"/>
              <a:t> to Web of Science, so don’t use both.</a:t>
            </a:r>
          </a:p>
          <a:p>
            <a:endParaRPr lang="en-GB" baseline="0" dirty="0"/>
          </a:p>
          <a:p>
            <a:r>
              <a:rPr lang="en-GB" baseline="0" dirty="0" err="1"/>
              <a:t>MathSciNet</a:t>
            </a:r>
            <a:r>
              <a:rPr lang="en-GB" baseline="0" dirty="0"/>
              <a:t> – dedicated to maths. Not such a pretty interface, but much richer results</a:t>
            </a:r>
          </a:p>
          <a:p>
            <a:endParaRPr lang="en-GB" baseline="0" dirty="0"/>
          </a:p>
          <a:p>
            <a:r>
              <a:rPr lang="en-GB" baseline="0" dirty="0" err="1"/>
              <a:t>ArXiv</a:t>
            </a:r>
            <a:r>
              <a:rPr lang="en-GB" baseline="0" dirty="0"/>
              <a:t> – not a database as such, but a repository of articles. Cutting edge research, but still in a raw form, potentially. Not the easiest search form</a:t>
            </a:r>
          </a:p>
          <a:p>
            <a:endParaRPr lang="en-GB" baseline="0" dirty="0"/>
          </a:p>
          <a:p>
            <a:r>
              <a:rPr lang="en-GB" baseline="0" dirty="0"/>
              <a:t>Wolfram </a:t>
            </a:r>
            <a:r>
              <a:rPr lang="en-GB" baseline="0" dirty="0" err="1"/>
              <a:t>Mathworld</a:t>
            </a:r>
            <a:r>
              <a:rPr lang="en-GB" baseline="0" dirty="0"/>
              <a:t> – good for ‘Wikipedia’ type </a:t>
            </a:r>
            <a:r>
              <a:rPr lang="en-GB" baseline="0" dirty="0" err="1"/>
              <a:t>deifnitions</a:t>
            </a:r>
            <a:r>
              <a:rPr lang="en-GB" baseline="0" dirty="0"/>
              <a:t>. </a:t>
            </a:r>
          </a:p>
          <a:p>
            <a:endParaRPr lang="en-GB" baseline="0" dirty="0"/>
          </a:p>
          <a:p>
            <a:r>
              <a:rPr lang="en-GB" baseline="0" dirty="0"/>
              <a:t>There, a few places to look for information.</a:t>
            </a:r>
          </a:p>
        </p:txBody>
      </p:sp>
      <p:sp>
        <p:nvSpPr>
          <p:cNvPr id="4" name="Slide Number Placeholder 3"/>
          <p:cNvSpPr>
            <a:spLocks noGrp="1"/>
          </p:cNvSpPr>
          <p:nvPr>
            <p:ph type="sldNum" sz="quarter" idx="10"/>
          </p:nvPr>
        </p:nvSpPr>
        <p:spPr/>
        <p:txBody>
          <a:bodyPr/>
          <a:lstStyle/>
          <a:p>
            <a:pPr>
              <a:defRPr/>
            </a:pPr>
            <a:fld id="{304D6CA1-CAB4-4282-9379-CD8FEE3DE909}" type="slidenum">
              <a:rPr lang="en-GB" altLang="en-GB" smtClean="0"/>
              <a:pPr>
                <a:defRPr/>
              </a:pPr>
              <a:t>5</a:t>
            </a:fld>
            <a:endParaRPr lang="en-GB" altLang="en-GB"/>
          </a:p>
        </p:txBody>
      </p:sp>
    </p:spTree>
    <p:extLst>
      <p:ext uri="{BB962C8B-B14F-4D97-AF65-F5344CB8AC3E}">
        <p14:creationId xmlns:p14="http://schemas.microsoft.com/office/powerpoint/2010/main" val="4262586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 this statement makes no distinction between deliberate and accidental plagiarism and neither will markers, so</a:t>
            </a:r>
            <a:r>
              <a:rPr lang="en-GB" baseline="0" dirty="0"/>
              <a:t> referencing is really important.</a:t>
            </a:r>
            <a:endParaRPr lang="en-GB" dirty="0"/>
          </a:p>
        </p:txBody>
      </p:sp>
      <p:sp>
        <p:nvSpPr>
          <p:cNvPr id="4" name="Slide Number Placeholder 3"/>
          <p:cNvSpPr>
            <a:spLocks noGrp="1"/>
          </p:cNvSpPr>
          <p:nvPr>
            <p:ph type="sldNum" sz="quarter" idx="10"/>
          </p:nvPr>
        </p:nvSpPr>
        <p:spPr/>
        <p:txBody>
          <a:bodyPr/>
          <a:lstStyle/>
          <a:p>
            <a:pPr>
              <a:defRPr/>
            </a:pPr>
            <a:fld id="{304D6CA1-CAB4-4282-9379-CD8FEE3DE909}" type="slidenum">
              <a:rPr lang="en-GB" altLang="en-GB" smtClean="0"/>
              <a:pPr>
                <a:defRPr/>
              </a:pPr>
              <a:t>7</a:t>
            </a:fld>
            <a:endParaRPr lang="en-GB" altLang="en-GB"/>
          </a:p>
        </p:txBody>
      </p:sp>
    </p:spTree>
    <p:extLst>
      <p:ext uri="{BB962C8B-B14F-4D97-AF65-F5344CB8AC3E}">
        <p14:creationId xmlns:p14="http://schemas.microsoft.com/office/powerpoint/2010/main" val="1137055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 BlackBoard – and shouldn’t be news to you !</a:t>
            </a:r>
          </a:p>
        </p:txBody>
      </p:sp>
      <p:sp>
        <p:nvSpPr>
          <p:cNvPr id="4" name="Slide Number Placeholder 3"/>
          <p:cNvSpPr>
            <a:spLocks noGrp="1"/>
          </p:cNvSpPr>
          <p:nvPr>
            <p:ph type="sldNum" sz="quarter" idx="10"/>
          </p:nvPr>
        </p:nvSpPr>
        <p:spPr/>
        <p:txBody>
          <a:bodyPr/>
          <a:lstStyle/>
          <a:p>
            <a:pPr>
              <a:defRPr/>
            </a:pPr>
            <a:fld id="{304D6CA1-CAB4-4282-9379-CD8FEE3DE909}" type="slidenum">
              <a:rPr lang="en-GB" altLang="en-GB" smtClean="0"/>
              <a:pPr>
                <a:defRPr/>
              </a:pPr>
              <a:t>8</a:t>
            </a:fld>
            <a:endParaRPr lang="en-GB" altLang="en-GB"/>
          </a:p>
        </p:txBody>
      </p:sp>
    </p:spTree>
    <p:extLst>
      <p:ext uri="{BB962C8B-B14F-4D97-AF65-F5344CB8AC3E}">
        <p14:creationId xmlns:p14="http://schemas.microsoft.com/office/powerpoint/2010/main" val="1186202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focusing on accidental plagiarism</a:t>
            </a:r>
            <a:r>
              <a:rPr lang="en-GB" baseline="0" dirty="0"/>
              <a:t> and how to avoid it. If you’re deliberately aiming to plagiarise, I can’t help you with that, except to point out that I don’t know another department that takes plagiarism as seriously as the Maths </a:t>
            </a:r>
            <a:r>
              <a:rPr lang="en-GB" baseline="0" dirty="0" err="1"/>
              <a:t>dept</a:t>
            </a:r>
            <a:r>
              <a:rPr lang="en-GB" baseline="0" dirty="0"/>
              <a:t> does, so bear that in mind !</a:t>
            </a:r>
          </a:p>
          <a:p>
            <a:endParaRPr lang="en-GB" baseline="0" dirty="0"/>
          </a:p>
          <a:p>
            <a:pPr marL="228600" indent="-228600">
              <a:buFont typeface="+mj-lt"/>
              <a:buAutoNum type="arabicPeriod"/>
            </a:pPr>
            <a:r>
              <a:rPr lang="en-GB" baseline="0" dirty="0"/>
              <a:t>I feel this should be equally balanced as for time.</a:t>
            </a:r>
          </a:p>
          <a:p>
            <a:pPr marL="228600" indent="-228600">
              <a:buFont typeface="+mj-lt"/>
              <a:buAutoNum type="arabicPeriod"/>
            </a:pPr>
            <a:r>
              <a:rPr lang="en-GB" baseline="0" dirty="0"/>
              <a:t>You should be doing this already, as you’re at the end of your second year. Not only does it make it easier to list your references at the end of the project, but you can use your references to build up a library that will be full of </a:t>
            </a:r>
            <a:r>
              <a:rPr lang="en-GB" baseline="0" dirty="0" err="1"/>
              <a:t>understoof</a:t>
            </a:r>
            <a:r>
              <a:rPr lang="en-GB" baseline="0" dirty="0"/>
              <a:t> and reliable sources of info for </a:t>
            </a:r>
            <a:r>
              <a:rPr lang="en-GB" baseline="0" dirty="0" err="1"/>
              <a:t>futher</a:t>
            </a:r>
            <a:r>
              <a:rPr lang="en-GB" baseline="0" dirty="0"/>
              <a:t> projects.</a:t>
            </a:r>
          </a:p>
          <a:p>
            <a:pPr marL="228600" indent="-228600">
              <a:buFont typeface="+mj-lt"/>
              <a:buAutoNum type="arabicPeriod"/>
            </a:pPr>
            <a:r>
              <a:rPr lang="en-GB" baseline="0" dirty="0"/>
              <a:t>This is really THE key to avoiding plagiarism, accidental or otherwise.</a:t>
            </a:r>
          </a:p>
          <a:p>
            <a:pPr marL="0" indent="0">
              <a:buFont typeface="+mj-lt"/>
              <a:buNone/>
            </a:pPr>
            <a:endParaRPr lang="en-GB" dirty="0"/>
          </a:p>
        </p:txBody>
      </p:sp>
      <p:sp>
        <p:nvSpPr>
          <p:cNvPr id="4" name="Slide Number Placeholder 3"/>
          <p:cNvSpPr>
            <a:spLocks noGrp="1"/>
          </p:cNvSpPr>
          <p:nvPr>
            <p:ph type="sldNum" sz="quarter" idx="10"/>
          </p:nvPr>
        </p:nvSpPr>
        <p:spPr/>
        <p:txBody>
          <a:bodyPr/>
          <a:lstStyle/>
          <a:p>
            <a:pPr>
              <a:defRPr/>
            </a:pPr>
            <a:fld id="{304D6CA1-CAB4-4282-9379-CD8FEE3DE909}" type="slidenum">
              <a:rPr lang="en-GB" altLang="en-GB" smtClean="0"/>
              <a:pPr>
                <a:defRPr/>
              </a:pPr>
              <a:t>9</a:t>
            </a:fld>
            <a:endParaRPr lang="en-GB" altLang="en-GB"/>
          </a:p>
        </p:txBody>
      </p:sp>
    </p:spTree>
    <p:extLst>
      <p:ext uri="{BB962C8B-B14F-4D97-AF65-F5344CB8AC3E}">
        <p14:creationId xmlns:p14="http://schemas.microsoft.com/office/powerpoint/2010/main" val="323600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point out that the library has a really good set of pages on</a:t>
            </a:r>
            <a:r>
              <a:rPr lang="en-GB" baseline="0" dirty="0"/>
              <a:t> reference management, and lists lots of different types of sources you may wish to reference. I have a few copies of the booklets here – Harvard and Vancouver – or you can save the PDF directly from the library website.</a:t>
            </a:r>
          </a:p>
          <a:p>
            <a:endParaRPr lang="en-GB" baseline="0" dirty="0"/>
          </a:p>
          <a:p>
            <a:r>
              <a:rPr lang="en-GB" baseline="0" dirty="0"/>
              <a:t>If you are using a different style, make sure you have an authoritative source of help for it – I’m happy to help, but am most familiar with Harvard and Vancouver.</a:t>
            </a:r>
          </a:p>
          <a:p>
            <a:endParaRPr lang="en-GB" baseline="0" dirty="0"/>
          </a:p>
          <a:p>
            <a:r>
              <a:rPr lang="en-GB" baseline="0" dirty="0"/>
              <a:t>Right, am going to get a bit more practical now, and show you the very basics of referencing and citing. Try not to be scared off by it, it will all make sense, and – well, if it doesn’t, you’ve always got help from me or your department.</a:t>
            </a:r>
            <a:endParaRPr lang="en-GB" dirty="0"/>
          </a:p>
        </p:txBody>
      </p:sp>
      <p:sp>
        <p:nvSpPr>
          <p:cNvPr id="4" name="Slide Number Placeholder 3"/>
          <p:cNvSpPr>
            <a:spLocks noGrp="1"/>
          </p:cNvSpPr>
          <p:nvPr>
            <p:ph type="sldNum" sz="quarter" idx="10"/>
          </p:nvPr>
        </p:nvSpPr>
        <p:spPr/>
        <p:txBody>
          <a:bodyPr/>
          <a:lstStyle/>
          <a:p>
            <a:fld id="{65D9D136-8BC0-4409-8581-1FE6085E6B6C}"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264503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304D6CA1-CAB4-4282-9379-CD8FEE3DE909}" type="slidenum">
              <a:rPr lang="en-GB" altLang="en-GB" smtClean="0"/>
              <a:pPr>
                <a:defRPr/>
              </a:pPr>
              <a:t>11</a:t>
            </a:fld>
            <a:endParaRPr lang="en-GB" altLang="en-GB"/>
          </a:p>
        </p:txBody>
      </p:sp>
    </p:spTree>
    <p:extLst>
      <p:ext uri="{BB962C8B-B14F-4D97-AF65-F5344CB8AC3E}">
        <p14:creationId xmlns:p14="http://schemas.microsoft.com/office/powerpoint/2010/main" val="323600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9104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62885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81203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26933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5005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52504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7540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06626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4393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9281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29940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716170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28363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21924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1711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71828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098355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7557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28727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18298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90006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7538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086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377745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091052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39880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914AD26-12FA-480E-A8AD-4DDCD5B842AB}" type="datetimeFigureOut">
              <a:rPr lang="en-GB" smtClean="0">
                <a:solidFill>
                  <a:prstClr val="black">
                    <a:tint val="75000"/>
                  </a:prstClr>
                </a:solidFill>
              </a:rPr>
              <a:pPr/>
              <a:t>22/05/2020</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60948F23-99CC-4089-932B-1C298487F26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46868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0496" y="1686548"/>
            <a:ext cx="7924800" cy="1732928"/>
          </a:xfrm>
        </p:spPr>
        <p:txBody>
          <a:bodyPr>
            <a:noAutofit/>
          </a:bodyPr>
          <a:lstStyle>
            <a:lvl1pPr algn="l">
              <a:defRPr sz="4400" b="0" baseline="0">
                <a:solidFill>
                  <a:schemeClr val="accent1"/>
                </a:solidFill>
                <a:latin typeface="Arial"/>
                <a:cs typeface="Arial"/>
              </a:defRPr>
            </a:lvl1pPr>
          </a:lstStyle>
          <a:p>
            <a:r>
              <a:rPr lang="en-GB" dirty="0"/>
              <a:t>Presentation or</a:t>
            </a:r>
            <a:br>
              <a:rPr lang="en-GB" dirty="0"/>
            </a:br>
            <a:r>
              <a:rPr lang="en-GB" dirty="0"/>
              <a:t>signage title</a:t>
            </a:r>
            <a:endParaRPr lang="en-US" dirty="0"/>
          </a:p>
        </p:txBody>
      </p:sp>
      <p:sp>
        <p:nvSpPr>
          <p:cNvPr id="3" name="Subtitle 2"/>
          <p:cNvSpPr>
            <a:spLocks noGrp="1"/>
          </p:cNvSpPr>
          <p:nvPr>
            <p:ph type="subTitle" idx="1"/>
          </p:nvPr>
        </p:nvSpPr>
        <p:spPr>
          <a:xfrm>
            <a:off x="410496" y="3434127"/>
            <a:ext cx="6400800" cy="1752600"/>
          </a:xfrm>
        </p:spPr>
        <p:txBody>
          <a:bodyPr>
            <a:noAutofit/>
          </a:bodyP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0" name="Picture 9" descr="Imperial__4_colour_proces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 y="534989"/>
            <a:ext cx="2193207" cy="577160"/>
          </a:xfrm>
          <a:prstGeom prst="rect">
            <a:avLst/>
          </a:prstGeom>
        </p:spPr>
      </p:pic>
      <p:sp>
        <p:nvSpPr>
          <p:cNvPr id="11" name="Subtitle 2"/>
          <p:cNvSpPr txBox="1">
            <a:spLocks/>
          </p:cNvSpPr>
          <p:nvPr userDrawn="1"/>
        </p:nvSpPr>
        <p:spPr>
          <a:xfrm>
            <a:off x="7333223" y="507676"/>
            <a:ext cx="1548997" cy="87186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lnSpc>
                <a:spcPct val="70000"/>
              </a:lnSpc>
              <a:spcAft>
                <a:spcPts val="0"/>
              </a:spcAft>
            </a:pPr>
            <a:r>
              <a:rPr lang="en-US" sz="2450" dirty="0">
                <a:solidFill>
                  <a:srgbClr val="960078"/>
                </a:solidFill>
                <a:latin typeface="Arial"/>
                <a:cs typeface="Arial"/>
              </a:rPr>
              <a:t>Library</a:t>
            </a:r>
          </a:p>
          <a:p>
            <a:pPr algn="l" fontAlgn="auto">
              <a:lnSpc>
                <a:spcPct val="70000"/>
              </a:lnSpc>
              <a:spcAft>
                <a:spcPts val="0"/>
              </a:spcAft>
            </a:pPr>
            <a:r>
              <a:rPr lang="en-US" sz="2450" dirty="0">
                <a:solidFill>
                  <a:srgbClr val="960078"/>
                </a:solidFill>
                <a:latin typeface="Arial"/>
                <a:cs typeface="Arial"/>
              </a:rPr>
              <a:t>Services</a:t>
            </a:r>
          </a:p>
        </p:txBody>
      </p:sp>
      <p:sp>
        <p:nvSpPr>
          <p:cNvPr id="5" name="Text Placeholder 4"/>
          <p:cNvSpPr>
            <a:spLocks noGrp="1"/>
          </p:cNvSpPr>
          <p:nvPr>
            <p:ph type="body" idx="10" hasCustomPrompt="1"/>
          </p:nvPr>
        </p:nvSpPr>
        <p:spPr>
          <a:xfrm>
            <a:off x="418599" y="5984436"/>
            <a:ext cx="6340825" cy="387471"/>
          </a:xfrm>
        </p:spPr>
        <p:txBody>
          <a:bodyPr>
            <a:noAutofit/>
          </a:bodyPr>
          <a:lstStyle>
            <a:lvl1pPr marL="0" indent="0">
              <a:buNone/>
              <a:defRPr sz="2000" baseline="0">
                <a:solidFill>
                  <a:schemeClr val="tx1"/>
                </a:solidFill>
                <a:latin typeface="Arial"/>
                <a:cs typeface="Arial"/>
              </a:defRPr>
            </a:lvl1pPr>
          </a:lstStyle>
          <a:p>
            <a:pPr lvl="0"/>
            <a:r>
              <a:rPr lang="en-US" dirty="0"/>
              <a:t>Author Name or web address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77383" y="3430800"/>
            <a:ext cx="2866617" cy="3427200"/>
          </a:xfrm>
          <a:prstGeom prst="rect">
            <a:avLst/>
          </a:prstGeom>
        </p:spPr>
      </p:pic>
    </p:spTree>
    <p:extLst>
      <p:ext uri="{BB962C8B-B14F-4D97-AF65-F5344CB8AC3E}">
        <p14:creationId xmlns:p14="http://schemas.microsoft.com/office/powerpoint/2010/main" val="23076779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a:t>
            </a:r>
          </a:p>
        </p:txBody>
      </p:sp>
      <p:sp>
        <p:nvSpPr>
          <p:cNvPr id="3" name="Content Placeholder 2"/>
          <p:cNvSpPr>
            <a:spLocks noGrp="1"/>
          </p:cNvSpPr>
          <p:nvPr>
            <p:ph idx="1" hasCustomPrompt="1"/>
          </p:nvPr>
        </p:nvSpPr>
        <p:spPr/>
        <p:txBody>
          <a:bodyPr/>
          <a:lstStyle>
            <a:lvl1pPr marL="0" indent="0">
              <a:spcBef>
                <a:spcPts val="0"/>
              </a:spcBef>
              <a:spcAft>
                <a:spcPts val="1800"/>
              </a:spcAft>
              <a:buNone/>
              <a:defRPr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a:t>
            </a:r>
          </a:p>
          <a:p>
            <a:pPr lvl="0"/>
            <a:endParaRPr lang="en-US" dirty="0"/>
          </a:p>
        </p:txBody>
      </p:sp>
    </p:spTree>
    <p:extLst>
      <p:ext uri="{BB962C8B-B14F-4D97-AF65-F5344CB8AC3E}">
        <p14:creationId xmlns:p14="http://schemas.microsoft.com/office/powerpoint/2010/main" val="14227372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a:t>
            </a:r>
          </a:p>
        </p:txBody>
      </p:sp>
      <p:sp>
        <p:nvSpPr>
          <p:cNvPr id="5" name="Text Placeholder 4"/>
          <p:cNvSpPr>
            <a:spLocks noGrp="1"/>
          </p:cNvSpPr>
          <p:nvPr>
            <p:ph type="body" sz="quarter" idx="10"/>
          </p:nvPr>
        </p:nvSpPr>
        <p:spPr>
          <a:xfrm>
            <a:off x="457200" y="1106488"/>
            <a:ext cx="8229600" cy="5220000"/>
          </a:xfrm>
        </p:spPr>
        <p:txBody>
          <a:bodyPr/>
          <a:lstStyle>
            <a:lvl1pPr marL="342900" indent="-342900">
              <a:spcBef>
                <a:spcPts val="600"/>
              </a:spcBef>
              <a:buFont typeface="Arial" panose="020B0604020202020204" pitchFamily="34" charset="0"/>
              <a:buChar char="•"/>
              <a:defRPr/>
            </a:lvl1pPr>
            <a:lvl2pPr marL="800100" indent="-342900">
              <a:spcBef>
                <a:spcPts val="600"/>
              </a:spcBef>
              <a:buFont typeface="Arial" panose="020B0604020202020204" pitchFamily="34" charset="0"/>
              <a:buChar char="•"/>
              <a:defRPr/>
            </a:lvl2pPr>
            <a:lvl3pPr marL="1257300" indent="-342900">
              <a:spcBef>
                <a:spcPts val="600"/>
              </a:spcBef>
              <a:buFont typeface="Arial" panose="020B0604020202020204" pitchFamily="34" charset="0"/>
              <a:buChar char="•"/>
              <a:defRPr/>
            </a:lvl3pPr>
            <a:lvl4pPr marL="1714500" indent="-342900">
              <a:spcBef>
                <a:spcPts val="600"/>
              </a:spcBef>
              <a:buFont typeface="Arial" panose="020B0604020202020204" pitchFamily="34" charset="0"/>
              <a:buChar char="•"/>
              <a:defRPr/>
            </a:lvl4pPr>
            <a:lvl5pPr marL="2171700" indent="-342900">
              <a:spcBef>
                <a:spcPts val="600"/>
              </a:spcBef>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229862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0496" y="2562536"/>
            <a:ext cx="7924800" cy="1732928"/>
          </a:xfrm>
        </p:spPr>
        <p:txBody>
          <a:bodyPr>
            <a:noAutofit/>
          </a:bodyPr>
          <a:lstStyle>
            <a:lvl1pPr algn="l">
              <a:defRPr sz="4400" b="0" baseline="0">
                <a:solidFill>
                  <a:schemeClr val="accent1"/>
                </a:solidFill>
                <a:latin typeface="Arial"/>
                <a:cs typeface="Arial"/>
              </a:defRPr>
            </a:lvl1pPr>
          </a:lstStyle>
          <a:p>
            <a:r>
              <a:rPr lang="en-GB" dirty="0"/>
              <a:t>Section heading</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49860" y="4615200"/>
            <a:ext cx="1894140" cy="2242800"/>
          </a:xfrm>
          <a:prstGeom prst="rect">
            <a:avLst/>
          </a:prstGeom>
        </p:spPr>
      </p:pic>
    </p:spTree>
    <p:extLst>
      <p:ext uri="{BB962C8B-B14F-4D97-AF65-F5344CB8AC3E}">
        <p14:creationId xmlns:p14="http://schemas.microsoft.com/office/powerpoint/2010/main" val="7763801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0"/>
            <a:ext cx="9144000" cy="6858000"/>
          </a:xfrm>
        </p:spPr>
        <p:txBody>
          <a:bodyPr anchor="ctr"/>
          <a:lstStyle>
            <a:lvl1pPr marL="0" indent="0" algn="ctr">
              <a:buNone/>
              <a:defRPr/>
            </a:lvl1pPr>
          </a:lstStyle>
          <a:p>
            <a:r>
              <a:rPr lang="en-GB" dirty="0"/>
              <a:t>Click icon to insert picture</a:t>
            </a:r>
          </a:p>
        </p:txBody>
      </p:sp>
      <p:sp>
        <p:nvSpPr>
          <p:cNvPr id="13" name="Text Placeholder 12"/>
          <p:cNvSpPr>
            <a:spLocks noGrp="1"/>
          </p:cNvSpPr>
          <p:nvPr>
            <p:ph type="body" sz="quarter" idx="11" hasCustomPrompt="1"/>
          </p:nvPr>
        </p:nvSpPr>
        <p:spPr>
          <a:xfrm>
            <a:off x="3108959" y="5285232"/>
            <a:ext cx="6035041" cy="1092237"/>
          </a:xfrm>
          <a:solidFill>
            <a:schemeClr val="accent1"/>
          </a:solidFill>
        </p:spPr>
        <p:txBody>
          <a:bodyPr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400" baseline="0">
                <a:solidFill>
                  <a:schemeClr val="bg1"/>
                </a:solidFill>
                <a:latin typeface="Arial"/>
                <a:cs typeface="Arial"/>
              </a:defRPr>
            </a:lvl1pPr>
            <a:lvl2pPr>
              <a:defRPr sz="2000"/>
            </a:lvl2pPr>
            <a:lvl3pPr>
              <a:defRPr sz="2000"/>
            </a:lvl3pPr>
            <a:lvl4pPr>
              <a:defRPr sz="2000"/>
            </a:lvl4pPr>
            <a:lvl5pPr>
              <a:defRPr sz="20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dirty="0"/>
              <a:t>Click to edit image caption</a:t>
            </a:r>
            <a:endParaRPr lang="en-US" dirty="0"/>
          </a:p>
        </p:txBody>
      </p:sp>
    </p:spTree>
    <p:extLst>
      <p:ext uri="{BB962C8B-B14F-4D97-AF65-F5344CB8AC3E}">
        <p14:creationId xmlns:p14="http://schemas.microsoft.com/office/powerpoint/2010/main" val="3307259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7383" y="3430800"/>
            <a:ext cx="2866617" cy="3427200"/>
          </a:xfrm>
          <a:prstGeom prst="rect">
            <a:avLst/>
          </a:prstGeom>
        </p:spPr>
      </p:pic>
      <p:sp>
        <p:nvSpPr>
          <p:cNvPr id="2" name="Title 1"/>
          <p:cNvSpPr>
            <a:spLocks noGrp="1"/>
          </p:cNvSpPr>
          <p:nvPr>
            <p:ph type="ctrTitle" hasCustomPrompt="1"/>
          </p:nvPr>
        </p:nvSpPr>
        <p:spPr>
          <a:xfrm>
            <a:off x="410496" y="1686548"/>
            <a:ext cx="7924800" cy="1732928"/>
          </a:xfrm>
        </p:spPr>
        <p:txBody>
          <a:bodyPr>
            <a:noAutofit/>
          </a:bodyPr>
          <a:lstStyle>
            <a:lvl1pPr algn="l">
              <a:defRPr sz="4400" b="0" baseline="0">
                <a:solidFill>
                  <a:schemeClr val="accent1"/>
                </a:solidFill>
                <a:latin typeface="Arial"/>
                <a:cs typeface="Arial"/>
              </a:defRPr>
            </a:lvl1pPr>
          </a:lstStyle>
          <a:p>
            <a:r>
              <a:rPr lang="en-GB" dirty="0"/>
              <a:t>Closing text</a:t>
            </a:r>
            <a:endParaRPr lang="en-US" dirty="0"/>
          </a:p>
        </p:txBody>
      </p:sp>
      <p:pic>
        <p:nvPicPr>
          <p:cNvPr id="10" name="Picture 9" descr="Imperial__4_colour_process.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 y="534989"/>
            <a:ext cx="2193207" cy="577160"/>
          </a:xfrm>
          <a:prstGeom prst="rect">
            <a:avLst/>
          </a:prstGeom>
        </p:spPr>
      </p:pic>
      <p:sp>
        <p:nvSpPr>
          <p:cNvPr id="11" name="Subtitle 2"/>
          <p:cNvSpPr txBox="1">
            <a:spLocks/>
          </p:cNvSpPr>
          <p:nvPr userDrawn="1"/>
        </p:nvSpPr>
        <p:spPr>
          <a:xfrm>
            <a:off x="7333223" y="507676"/>
            <a:ext cx="1548997" cy="87186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lnSpc>
                <a:spcPct val="70000"/>
              </a:lnSpc>
              <a:spcAft>
                <a:spcPts val="0"/>
              </a:spcAft>
            </a:pPr>
            <a:r>
              <a:rPr lang="en-US" sz="2450" dirty="0">
                <a:solidFill>
                  <a:srgbClr val="960078"/>
                </a:solidFill>
                <a:latin typeface="Arial"/>
                <a:cs typeface="Arial"/>
              </a:rPr>
              <a:t>Library</a:t>
            </a:r>
          </a:p>
          <a:p>
            <a:pPr algn="l" fontAlgn="auto">
              <a:lnSpc>
                <a:spcPct val="70000"/>
              </a:lnSpc>
              <a:spcAft>
                <a:spcPts val="0"/>
              </a:spcAft>
            </a:pPr>
            <a:r>
              <a:rPr lang="en-US" sz="2450" dirty="0">
                <a:solidFill>
                  <a:srgbClr val="960078"/>
                </a:solidFill>
                <a:latin typeface="Arial"/>
                <a:cs typeface="Arial"/>
              </a:rPr>
              <a:t>Services</a:t>
            </a:r>
          </a:p>
        </p:txBody>
      </p:sp>
      <p:sp>
        <p:nvSpPr>
          <p:cNvPr id="14" name="Text Placeholder 20"/>
          <p:cNvSpPr>
            <a:spLocks noGrp="1"/>
          </p:cNvSpPr>
          <p:nvPr>
            <p:ph type="body" sz="quarter" idx="12" hasCustomPrompt="1"/>
          </p:nvPr>
        </p:nvSpPr>
        <p:spPr>
          <a:xfrm>
            <a:off x="1925618" y="3430799"/>
            <a:ext cx="4885677" cy="1840447"/>
          </a:xfrm>
        </p:spPr>
        <p:txBody>
          <a:bodyPr anchor="ctr" anchorCtr="0"/>
          <a:lstStyle>
            <a:lvl1pPr marL="0" indent="0">
              <a:buNone/>
              <a:defRPr baseline="0"/>
            </a:lvl1pPr>
            <a:lvl5pPr marL="1828800" indent="0">
              <a:buNone/>
              <a:defRPr/>
            </a:lvl5pPr>
          </a:lstStyle>
          <a:p>
            <a:pPr lvl="0"/>
            <a:r>
              <a:rPr lang="en-GB" dirty="0"/>
              <a:t>Email</a:t>
            </a:r>
          </a:p>
          <a:p>
            <a:pPr lvl="0"/>
            <a:r>
              <a:rPr lang="en-GB" dirty="0"/>
              <a:t>Twitter</a:t>
            </a:r>
          </a:p>
          <a:p>
            <a:pPr lvl="0"/>
            <a:r>
              <a:rPr lang="en-GB" dirty="0"/>
              <a:t>Web address</a:t>
            </a:r>
          </a:p>
          <a:p>
            <a:pPr lvl="0"/>
            <a:r>
              <a:rPr lang="en-GB" dirty="0"/>
              <a:t>Facebook</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600" y="3096000"/>
            <a:ext cx="2578142" cy="2570400"/>
          </a:xfrm>
          <a:prstGeom prst="rect">
            <a:avLst/>
          </a:prstGeom>
        </p:spPr>
      </p:pic>
    </p:spTree>
    <p:extLst>
      <p:ext uri="{BB962C8B-B14F-4D97-AF65-F5344CB8AC3E}">
        <p14:creationId xmlns:p14="http://schemas.microsoft.com/office/powerpoint/2010/main" val="3723378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212279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t>22/05/2020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215468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t>22/05/2020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749182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4DA8E0-6CD5-46BC-A616-BFE702160B04}" type="datetimeFigureOut">
              <a:rPr lang="en-GB" smtClean="0"/>
              <a:t>22/05/2020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17266892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54DA8E0-6CD5-46BC-A616-BFE702160B04}" type="datetimeFigureOut">
              <a:rPr lang="en-GB" smtClean="0"/>
              <a:t>22/05/2020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2465875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54DA8E0-6CD5-46BC-A616-BFE702160B04}" type="datetimeFigureOut">
              <a:rPr lang="en-GB" smtClean="0"/>
              <a:t>22/05/2020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12423700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54DA8E0-6CD5-46BC-A616-BFE702160B04}" type="datetimeFigureOut">
              <a:rPr lang="en-GB" smtClean="0"/>
              <a:t>22/05/2020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39271089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4DA8E0-6CD5-46BC-A616-BFE702160B04}" type="datetimeFigureOut">
              <a:rPr lang="en-GB" smtClean="0"/>
              <a:t>22/05/2020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41492048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4DA8E0-6CD5-46BC-A616-BFE702160B04}" type="datetimeFigureOut">
              <a:rPr lang="en-GB" smtClean="0"/>
              <a:t>22/05/2020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325762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4DA8E0-6CD5-46BC-A616-BFE702160B04}" type="datetimeFigureOut">
              <a:rPr lang="en-GB" smtClean="0"/>
              <a:t>22/05/2020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38458970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t>22/05/2020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1624256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25791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54DA8E0-6CD5-46BC-A616-BFE702160B04}" type="datetimeFigureOut">
              <a:rPr lang="en-GB" smtClean="0"/>
              <a:t>22/05/2020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5DEA9E-B6B2-4781-B13C-735D5632AAEB}" type="slidenum">
              <a:rPr lang="en-GB" smtClean="0"/>
              <a:t>‹#›</a:t>
            </a:fld>
            <a:endParaRPr lang="en-GB"/>
          </a:p>
        </p:txBody>
      </p:sp>
    </p:spTree>
    <p:extLst>
      <p:ext uri="{BB962C8B-B14F-4D97-AF65-F5344CB8AC3E}">
        <p14:creationId xmlns:p14="http://schemas.microsoft.com/office/powerpoint/2010/main" val="415320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084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96704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25012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4DA8E0-6CD5-46BC-A616-BFE702160B04}" type="datetimeFigureOut">
              <a:rPr lang="en-GB" smtClean="0">
                <a:solidFill>
                  <a:prstClr val="black">
                    <a:tint val="75000"/>
                  </a:prstClr>
                </a:solidFill>
              </a:rPr>
              <a:pPr/>
              <a:t>22/05/2020</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675DEA9E-B6B2-4781-B13C-735D5632AAE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1955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jp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954DA8E0-6CD5-46BC-A616-BFE702160B04}" type="datetimeFigureOut">
              <a:rPr lang="en-GB" smtClean="0">
                <a:solidFill>
                  <a:prstClr val="black">
                    <a:tint val="75000"/>
                  </a:prstClr>
                </a:solidFill>
                <a:latin typeface="Berlin Sans FB"/>
              </a:rPr>
              <a:pPr eaLnBrk="1" fontAlgn="auto" hangingPunct="1">
                <a:spcBef>
                  <a:spcPts val="0"/>
                </a:spcBef>
                <a:spcAft>
                  <a:spcPts val="0"/>
                </a:spcAft>
              </a:pPr>
              <a:t>22/05/2020</a:t>
            </a:fld>
            <a:endParaRPr lang="en-GB">
              <a:solidFill>
                <a:prstClr val="black">
                  <a:tint val="75000"/>
                </a:prstClr>
              </a:solidFill>
              <a:latin typeface="Berlin Sans FB"/>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GB">
              <a:solidFill>
                <a:prstClr val="black">
                  <a:tint val="75000"/>
                </a:prstClr>
              </a:solidFill>
              <a:latin typeface="Berlin Sans FB"/>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675DEA9E-B6B2-4781-B13C-735D5632AAEB}" type="slidenum">
              <a:rPr lang="en-GB" smtClean="0">
                <a:solidFill>
                  <a:prstClr val="black">
                    <a:tint val="75000"/>
                  </a:prstClr>
                </a:solidFill>
                <a:latin typeface="Berlin Sans FB"/>
              </a:rPr>
              <a:pPr eaLnBrk="1" fontAlgn="auto" hangingPunct="1">
                <a:spcBef>
                  <a:spcPts val="0"/>
                </a:spcBef>
                <a:spcAft>
                  <a:spcPts val="0"/>
                </a:spcAft>
              </a:pPr>
              <a:t>‹#›</a:t>
            </a:fld>
            <a:endParaRPr lang="en-GB">
              <a:solidFill>
                <a:prstClr val="black">
                  <a:tint val="75000"/>
                </a:prstClr>
              </a:solidFill>
              <a:latin typeface="Berlin Sans FB"/>
            </a:endParaRPr>
          </a:p>
        </p:txBody>
      </p:sp>
    </p:spTree>
    <p:extLst>
      <p:ext uri="{BB962C8B-B14F-4D97-AF65-F5344CB8AC3E}">
        <p14:creationId xmlns:p14="http://schemas.microsoft.com/office/powerpoint/2010/main" val="420364053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954DA8E0-6CD5-46BC-A616-BFE702160B04}" type="datetimeFigureOut">
              <a:rPr lang="en-GB" smtClean="0">
                <a:solidFill>
                  <a:prstClr val="black">
                    <a:tint val="75000"/>
                  </a:prstClr>
                </a:solidFill>
                <a:latin typeface="Berlin Sans FB"/>
              </a:rPr>
              <a:pPr eaLnBrk="1" fontAlgn="auto" hangingPunct="1">
                <a:spcBef>
                  <a:spcPts val="0"/>
                </a:spcBef>
                <a:spcAft>
                  <a:spcPts val="0"/>
                </a:spcAft>
              </a:pPr>
              <a:t>22/05/2020</a:t>
            </a:fld>
            <a:endParaRPr lang="en-GB">
              <a:solidFill>
                <a:prstClr val="black">
                  <a:tint val="75000"/>
                </a:prstClr>
              </a:solidFill>
              <a:latin typeface="Berlin Sans FB"/>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GB">
              <a:solidFill>
                <a:prstClr val="black">
                  <a:tint val="75000"/>
                </a:prstClr>
              </a:solidFill>
              <a:latin typeface="Berlin Sans FB"/>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675DEA9E-B6B2-4781-B13C-735D5632AAEB}" type="slidenum">
              <a:rPr lang="en-GB" smtClean="0">
                <a:solidFill>
                  <a:prstClr val="black">
                    <a:tint val="75000"/>
                  </a:prstClr>
                </a:solidFill>
                <a:latin typeface="Berlin Sans FB"/>
              </a:rPr>
              <a:pPr eaLnBrk="1" fontAlgn="auto" hangingPunct="1">
                <a:spcBef>
                  <a:spcPts val="0"/>
                </a:spcBef>
                <a:spcAft>
                  <a:spcPts val="0"/>
                </a:spcAft>
              </a:pPr>
              <a:t>‹#›</a:t>
            </a:fld>
            <a:endParaRPr lang="en-GB">
              <a:solidFill>
                <a:prstClr val="black">
                  <a:tint val="75000"/>
                </a:prstClr>
              </a:solidFill>
              <a:latin typeface="Berlin Sans FB"/>
            </a:endParaRPr>
          </a:p>
        </p:txBody>
      </p:sp>
    </p:spTree>
    <p:extLst>
      <p:ext uri="{BB962C8B-B14F-4D97-AF65-F5344CB8AC3E}">
        <p14:creationId xmlns:p14="http://schemas.microsoft.com/office/powerpoint/2010/main" val="322274748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2914AD26-12FA-480E-A8AD-4DDCD5B842AB}" type="datetimeFigureOut">
              <a:rPr lang="en-GB" smtClean="0">
                <a:solidFill>
                  <a:prstClr val="black">
                    <a:tint val="75000"/>
                  </a:prstClr>
                </a:solidFill>
                <a:latin typeface="Calibri"/>
              </a:rPr>
              <a:pPr eaLnBrk="1" fontAlgn="auto" hangingPunct="1">
                <a:spcBef>
                  <a:spcPts val="0"/>
                </a:spcBef>
                <a:spcAft>
                  <a:spcPts val="0"/>
                </a:spcAft>
              </a:pPr>
              <a:t>22/05/2020</a:t>
            </a:fld>
            <a:endParaRPr lang="en-GB">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GB">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60948F23-99CC-4089-932B-1C298487F268}" type="slidenum">
              <a:rPr lang="en-GB" smtClean="0">
                <a:solidFill>
                  <a:prstClr val="black">
                    <a:tint val="75000"/>
                  </a:prstClr>
                </a:solidFill>
                <a:latin typeface="Calibri"/>
              </a:rPr>
              <a:pPr eaLnBrk="1" fontAlgn="auto" hangingPunct="1">
                <a:spcBef>
                  <a:spcPts val="0"/>
                </a:spcBef>
                <a:spcAft>
                  <a:spcPts val="0"/>
                </a:spcAft>
              </a:pPr>
              <a:t>‹#›</a:t>
            </a:fld>
            <a:endParaRPr lang="en-GB">
              <a:solidFill>
                <a:prstClr val="black">
                  <a:tint val="75000"/>
                </a:prstClr>
              </a:solidFill>
              <a:latin typeface="Calibri"/>
            </a:endParaRPr>
          </a:p>
        </p:txBody>
      </p:sp>
    </p:spTree>
    <p:extLst>
      <p:ext uri="{BB962C8B-B14F-4D97-AF65-F5344CB8AC3E}">
        <p14:creationId xmlns:p14="http://schemas.microsoft.com/office/powerpoint/2010/main" val="356103731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849"/>
            <a:ext cx="8229600" cy="724639"/>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57200" y="1106487"/>
            <a:ext cx="8229600" cy="5220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70992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Lst>
  <p:txStyles>
    <p:titleStyle>
      <a:lvl1pPr algn="l" defTabSz="457200" rtl="0" eaLnBrk="1" latinLnBrk="0" hangingPunct="1">
        <a:spcBef>
          <a:spcPct val="0"/>
        </a:spcBef>
        <a:buNone/>
        <a:defRPr sz="3200" kern="1200">
          <a:solidFill>
            <a:schemeClr val="accent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DA8E0-6CD5-46BC-A616-BFE702160B04}" type="datetimeFigureOut">
              <a:rPr lang="en-GB" smtClean="0"/>
              <a:t>22/05/2020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DEA9E-B6B2-4781-B13C-735D5632AAEB}" type="slidenum">
              <a:rPr lang="en-GB" smtClean="0"/>
              <a:t>‹#›</a:t>
            </a:fld>
            <a:endParaRPr lang="en-GB"/>
          </a:p>
        </p:txBody>
      </p:sp>
    </p:spTree>
    <p:extLst>
      <p:ext uri="{BB962C8B-B14F-4D97-AF65-F5344CB8AC3E}">
        <p14:creationId xmlns:p14="http://schemas.microsoft.com/office/powerpoint/2010/main" val="89724130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audio" Target="../media/media1.m4a"/><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media" Target="../media/media1.m4a"/><Relationship Id="rId5" Type="http://schemas.openxmlformats.org/officeDocument/2006/relationships/tags" Target="../tags/tag6.xml"/><Relationship Id="rId10" Type="http://schemas.openxmlformats.org/officeDocument/2006/relationships/image" Target="../media/image7.png"/><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www.imperial.ac.uk/admin-services/library/learning-support/reference-management/" TargetMode="External"/><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10.jp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tags" Target="../tags/tag11.xml"/><Relationship Id="rId7" Type="http://schemas.openxmlformats.org/officeDocument/2006/relationships/notesSlide" Target="../notesSlides/notesSlide10.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3.xml"/><Relationship Id="rId5" Type="http://schemas.openxmlformats.org/officeDocument/2006/relationships/audio" Target="../media/media12.m4a"/><Relationship Id="rId10" Type="http://schemas.openxmlformats.org/officeDocument/2006/relationships/image" Target="../media/image7.png"/><Relationship Id="rId4" Type="http://schemas.microsoft.com/office/2007/relationships/media" Target="../media/media12.m4a"/><Relationship Id="rId9" Type="http://schemas.openxmlformats.org/officeDocument/2006/relationships/hyperlink" Target="http://www.imperial.ac.uk/admin-services/library/subject-support/mathematic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tags" Target="../tags/tag14.xml"/><Relationship Id="rId7" Type="http://schemas.openxmlformats.org/officeDocument/2006/relationships/notesSlide" Target="../notesSlides/notesSlide1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3.xml"/><Relationship Id="rId5" Type="http://schemas.openxmlformats.org/officeDocument/2006/relationships/audio" Target="../media/media13.m4a"/><Relationship Id="rId4" Type="http://schemas.microsoft.com/office/2007/relationships/media" Target="../media/media13.m4a"/><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hyperlink" Target="https://www.openpolytechnic.ac.nz/current-students/study-tips-and-techniques/reading-and-research/thinking-critically-and-evaluating-information/" TargetMode="External"/><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hyperlink" Target="https://www.openpolytechnic.ac.nz/current-students/study-tips-and-techniques/reading-and-research/thinking-critically-and-evaluating-information/" TargetMode="External"/><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7.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7.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7.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7.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7.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tags" Target="../tags/tag17.xml"/><Relationship Id="rId7" Type="http://schemas.openxmlformats.org/officeDocument/2006/relationships/notesSlide" Target="../notesSlides/notesSlide30.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3.xml"/><Relationship Id="rId5" Type="http://schemas.openxmlformats.org/officeDocument/2006/relationships/audio" Target="../media/media33.m4a"/><Relationship Id="rId4" Type="http://schemas.microsoft.com/office/2007/relationships/media" Target="../media/media33.m4a"/><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hyperlink" Target="http://www.imperial.ac.uk/admin-services/library/subject-support/mathematics/" TargetMode="Externa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0"/>
          <p:cNvSpPr>
            <a:spLocks noGrp="1" noChangeArrowheads="1"/>
          </p:cNvSpPr>
          <p:nvPr>
            <p:ph type="ftr" sz="quarter" idx="10"/>
            <p:custDataLst>
              <p:tags r:id="rId2"/>
            </p:custDataLst>
          </p:nvPr>
        </p:nvSpPr>
        <p:spPr/>
        <p:txBody>
          <a:bodyPr/>
          <a:lstStyle/>
          <a:p>
            <a:pPr>
              <a:defRPr/>
            </a:pPr>
            <a:r>
              <a:rPr lang="en-GB" altLang="en-GB" dirty="0">
                <a:solidFill>
                  <a:prstClr val="black">
                    <a:tint val="75000"/>
                  </a:prstClr>
                </a:solidFill>
              </a:rPr>
              <a:t>© Imperial College London</a:t>
            </a:r>
            <a:endParaRPr lang="en-US" altLang="en-US" dirty="0">
              <a:solidFill>
                <a:prstClr val="black">
                  <a:tint val="75000"/>
                </a:prstClr>
              </a:solidFill>
            </a:endParaRPr>
          </a:p>
        </p:txBody>
      </p:sp>
      <p:sp>
        <p:nvSpPr>
          <p:cNvPr id="5123" name="Oval 8"/>
          <p:cNvSpPr>
            <a:spLocks noChangeArrowheads="1"/>
          </p:cNvSpPr>
          <p:nvPr>
            <p:custDataLst>
              <p:tags r:id="rId3"/>
            </p:custDataLst>
          </p:nvPr>
        </p:nvSpPr>
        <p:spPr bwMode="auto">
          <a:xfrm rot="-2135401">
            <a:off x="3810000" y="2590800"/>
            <a:ext cx="533400" cy="381000"/>
          </a:xfrm>
          <a:prstGeom prst="ellipse">
            <a:avLst/>
          </a:prstGeom>
          <a:noFill/>
          <a:ln w="9525">
            <a:noFill/>
            <a:round/>
            <a:headEnd/>
            <a:tailEnd/>
          </a:ln>
        </p:spPr>
        <p:txBody>
          <a:bodyPr wrap="none" anchor="ctr"/>
          <a:lstStyle/>
          <a:p>
            <a:pPr fontAlgn="auto">
              <a:spcAft>
                <a:spcPts val="0"/>
              </a:spcAft>
            </a:pPr>
            <a:endParaRPr lang="en-GB" dirty="0">
              <a:solidFill>
                <a:prstClr val="black"/>
              </a:solidFill>
              <a:latin typeface="Berlin Sans FB"/>
            </a:endParaRPr>
          </a:p>
        </p:txBody>
      </p:sp>
      <p:sp>
        <p:nvSpPr>
          <p:cNvPr id="5124" name="Rectangle 18"/>
          <p:cNvSpPr>
            <a:spLocks noGrp="1" noChangeArrowheads="1"/>
          </p:cNvSpPr>
          <p:nvPr>
            <p:ph type="ctrTitle"/>
            <p:custDataLst>
              <p:tags r:id="rId4"/>
            </p:custDataLst>
          </p:nvPr>
        </p:nvSpPr>
        <p:spPr>
          <a:xfrm>
            <a:off x="285688" y="1124744"/>
            <a:ext cx="7958720" cy="2728912"/>
          </a:xfrm>
        </p:spPr>
        <p:txBody>
          <a:bodyPr>
            <a:normAutofit fontScale="90000"/>
          </a:bodyPr>
          <a:lstStyle/>
          <a:p>
            <a:pPr lvl="0"/>
            <a:r>
              <a:rPr lang="en-GB" sz="6000" dirty="0">
                <a:latin typeface="Berlin Sans FB" panose="020E0602020502020306" pitchFamily="34" charset="0"/>
              </a:rPr>
              <a:t/>
            </a:r>
            <a:br>
              <a:rPr lang="en-GB" sz="6000" dirty="0">
                <a:latin typeface="Berlin Sans FB" panose="020E0602020502020306" pitchFamily="34" charset="0"/>
              </a:rPr>
            </a:br>
            <a:r>
              <a:rPr lang="en-GB" sz="6000" dirty="0">
                <a:latin typeface="Berlin Sans FB" panose="020E0602020502020306" pitchFamily="34" charset="0"/>
              </a:rPr>
              <a:t/>
            </a:r>
            <a:br>
              <a:rPr lang="en-GB" sz="6000" dirty="0">
                <a:latin typeface="Berlin Sans FB" panose="020E0602020502020306" pitchFamily="34" charset="0"/>
              </a:rPr>
            </a:br>
            <a:r>
              <a:rPr lang="en-GB" sz="6000" dirty="0"/>
              <a:t>2</a:t>
            </a:r>
            <a:r>
              <a:rPr lang="en-GB" sz="6000" baseline="30000" dirty="0"/>
              <a:t>nd</a:t>
            </a:r>
            <a:r>
              <a:rPr lang="en-GB" sz="6000" dirty="0"/>
              <a:t> year Maths projects : Research and critical thinking</a:t>
            </a:r>
            <a:br>
              <a:rPr lang="en-GB" sz="6000" dirty="0"/>
            </a:br>
            <a:r>
              <a:rPr lang="en-GB" sz="3200" dirty="0"/>
              <a:t/>
            </a:r>
            <a:br>
              <a:rPr lang="en-GB" sz="3200" dirty="0"/>
            </a:br>
            <a:endParaRPr lang="en-GB" sz="3200" dirty="0"/>
          </a:p>
        </p:txBody>
      </p:sp>
      <p:sp>
        <p:nvSpPr>
          <p:cNvPr id="5125" name="Rectangle 19"/>
          <p:cNvSpPr>
            <a:spLocks noGrp="1" noChangeArrowheads="1"/>
          </p:cNvSpPr>
          <p:nvPr>
            <p:ph type="subTitle" idx="1"/>
            <p:custDataLst>
              <p:tags r:id="rId5"/>
            </p:custDataLst>
          </p:nvPr>
        </p:nvSpPr>
        <p:spPr>
          <a:xfrm>
            <a:off x="395288" y="5084763"/>
            <a:ext cx="3168650" cy="992187"/>
          </a:xfrm>
        </p:spPr>
        <p:txBody>
          <a:bodyPr>
            <a:normAutofit lnSpcReduction="10000"/>
          </a:bodyPr>
          <a:lstStyle/>
          <a:p>
            <a:pPr algn="l"/>
            <a:r>
              <a:rPr lang="en-GB" sz="1800" b="1" dirty="0">
                <a:solidFill>
                  <a:schemeClr val="tx1"/>
                </a:solidFill>
                <a:latin typeface="Arial" pitchFamily="34" charset="0"/>
                <a:cs typeface="Arial" pitchFamily="34" charset="0"/>
              </a:rPr>
              <a:t>Ann Brew</a:t>
            </a:r>
          </a:p>
          <a:p>
            <a:pPr algn="l"/>
            <a:r>
              <a:rPr lang="en-GB" sz="1800" b="1" dirty="0">
                <a:solidFill>
                  <a:schemeClr val="tx1"/>
                </a:solidFill>
                <a:latin typeface="Arial" pitchFamily="34" charset="0"/>
                <a:cs typeface="Arial" pitchFamily="34" charset="0"/>
              </a:rPr>
              <a:t>Library</a:t>
            </a:r>
          </a:p>
          <a:p>
            <a:pPr algn="l"/>
            <a:r>
              <a:rPr lang="en-GB" sz="1800" b="1" dirty="0">
                <a:solidFill>
                  <a:schemeClr val="tx1"/>
                </a:solidFill>
                <a:latin typeface="Arial" pitchFamily="34" charset="0"/>
                <a:cs typeface="Arial" pitchFamily="34" charset="0"/>
              </a:rPr>
              <a:t>May 2020</a:t>
            </a:r>
          </a:p>
        </p:txBody>
      </p:sp>
      <p:pic>
        <p:nvPicPr>
          <p:cNvPr id="2" name="Audio 1">
            <a:hlinkClick r:id="" action="ppaction://media"/>
            <a:extLst>
              <a:ext uri="{FF2B5EF4-FFF2-40B4-BE49-F238E27FC236}">
                <a16:creationId xmlns:a16="http://schemas.microsoft.com/office/drawing/2014/main" xmlns="" id="{ADA102D9-9A93-4BB3-BC38-75638539A4AB}"/>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996207085"/>
      </p:ext>
    </p:extLst>
  </p:cSld>
  <p:clrMapOvr>
    <a:masterClrMapping/>
  </p:clrMapOvr>
  <mc:AlternateContent xmlns:mc="http://schemas.openxmlformats.org/markup-compatibility/2006" xmlns:p14="http://schemas.microsoft.com/office/powerpoint/2010/main">
    <mc:Choice Requires="p14">
      <p:transition spd="slow" p14:dur="2000" advTm="32557"/>
    </mc:Choice>
    <mc:Fallback xmlns="">
      <p:transition spd="slow" advTm="32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58000" r="-58000"/>
          </a:stretch>
        </a:blipFill>
        <a:effectLst/>
      </p:bgPr>
    </p:bg>
    <p:spTree>
      <p:nvGrpSpPr>
        <p:cNvPr id="1" name=""/>
        <p:cNvGrpSpPr/>
        <p:nvPr/>
      </p:nvGrpSpPr>
      <p:grpSpPr>
        <a:xfrm>
          <a:off x="0" y="0"/>
          <a:ext cx="0" cy="0"/>
          <a:chOff x="0" y="0"/>
          <a:chExt cx="0" cy="0"/>
        </a:xfrm>
      </p:grpSpPr>
      <p:sp>
        <p:nvSpPr>
          <p:cNvPr id="2" name="TextBox 1"/>
          <p:cNvSpPr txBox="1"/>
          <p:nvPr/>
        </p:nvSpPr>
        <p:spPr>
          <a:xfrm>
            <a:off x="800396" y="836712"/>
            <a:ext cx="7704856" cy="1384995"/>
          </a:xfrm>
          <a:prstGeom prst="rect">
            <a:avLst/>
          </a:prstGeom>
          <a:solidFill>
            <a:srgbClr val="FFCCFF"/>
          </a:solidFill>
        </p:spPr>
        <p:txBody>
          <a:bodyPr wrap="square" rtlCol="0">
            <a:spAutoFit/>
          </a:bodyPr>
          <a:lstStyle/>
          <a:p>
            <a:pPr eaLnBrk="1" fontAlgn="auto" hangingPunct="1">
              <a:spcBef>
                <a:spcPts val="0"/>
              </a:spcBef>
              <a:spcAft>
                <a:spcPts val="0"/>
              </a:spcAft>
            </a:pPr>
            <a:r>
              <a:rPr lang="en-GB" sz="4800" dirty="0">
                <a:solidFill>
                  <a:prstClr val="black"/>
                </a:solidFill>
                <a:latin typeface="Berlin Sans FB" panose="020E0602020502020306" pitchFamily="34" charset="0"/>
              </a:rPr>
              <a:t>Referencing </a:t>
            </a:r>
          </a:p>
          <a:p>
            <a:pPr eaLnBrk="1" fontAlgn="auto" hangingPunct="1">
              <a:spcBef>
                <a:spcPts val="0"/>
              </a:spcBef>
              <a:spcAft>
                <a:spcPts val="0"/>
              </a:spcAft>
            </a:pPr>
            <a:r>
              <a:rPr lang="en-GB" sz="3600" dirty="0">
                <a:solidFill>
                  <a:prstClr val="black"/>
                </a:solidFill>
                <a:latin typeface="Berlin Sans FB" panose="020E0602020502020306" pitchFamily="34" charset="0"/>
              </a:rPr>
              <a:t>aka “how to avoid plagiarising”</a:t>
            </a:r>
          </a:p>
        </p:txBody>
      </p:sp>
      <p:sp>
        <p:nvSpPr>
          <p:cNvPr id="3" name="TextBox 2"/>
          <p:cNvSpPr txBox="1"/>
          <p:nvPr/>
        </p:nvSpPr>
        <p:spPr>
          <a:xfrm>
            <a:off x="800396" y="2636912"/>
            <a:ext cx="7704856" cy="3970318"/>
          </a:xfrm>
          <a:prstGeom prst="rect">
            <a:avLst/>
          </a:prstGeom>
          <a:solidFill>
            <a:srgbClr val="FFCCFF"/>
          </a:solidFill>
        </p:spPr>
        <p:txBody>
          <a:bodyPr wrap="square" rtlCol="0">
            <a:spAutoFit/>
          </a:bodyPr>
          <a:lstStyle/>
          <a:p>
            <a:pPr eaLnBrk="1" fontAlgn="auto" hangingPunct="1">
              <a:spcBef>
                <a:spcPts val="0"/>
              </a:spcBef>
              <a:spcAft>
                <a:spcPts val="0"/>
              </a:spcAft>
            </a:pPr>
            <a:r>
              <a:rPr lang="en-GB" sz="2800" dirty="0">
                <a:solidFill>
                  <a:prstClr val="black"/>
                </a:solidFill>
                <a:latin typeface="Berlin Sans FB" panose="020E0602020502020306" pitchFamily="34" charset="0"/>
              </a:rPr>
              <a:t>Online help from the Library :</a:t>
            </a:r>
          </a:p>
          <a:p>
            <a:pPr eaLnBrk="1" fontAlgn="auto" hangingPunct="1">
              <a:spcBef>
                <a:spcPts val="0"/>
              </a:spcBef>
              <a:spcAft>
                <a:spcPts val="0"/>
              </a:spcAft>
            </a:pPr>
            <a:r>
              <a:rPr lang="en-GB" sz="2800" dirty="0">
                <a:solidFill>
                  <a:prstClr val="black"/>
                </a:solidFill>
                <a:latin typeface="Berlin Sans FB" panose="020E0602020502020306" pitchFamily="34" charset="0"/>
                <a:hlinkClick r:id="rId6"/>
              </a:rPr>
              <a:t>http://www.imperial.ac.uk/admin-services/library/learning-support/reference-management/</a:t>
            </a:r>
            <a:endParaRPr lang="en-GB" sz="2800" dirty="0">
              <a:solidFill>
                <a:prstClr val="black"/>
              </a:solidFill>
              <a:latin typeface="Berlin Sans FB" panose="020E0602020502020306" pitchFamily="34" charset="0"/>
            </a:endParaRPr>
          </a:p>
          <a:p>
            <a:pPr eaLnBrk="1" fontAlgn="auto" hangingPunct="1">
              <a:spcBef>
                <a:spcPts val="0"/>
              </a:spcBef>
              <a:spcAft>
                <a:spcPts val="0"/>
              </a:spcAft>
            </a:pPr>
            <a:endParaRPr lang="en-GB" sz="2800" dirty="0">
              <a:solidFill>
                <a:prstClr val="black"/>
              </a:solidFill>
              <a:latin typeface="Berlin Sans FB" panose="020E0602020502020306" pitchFamily="34" charset="0"/>
            </a:endParaRPr>
          </a:p>
          <a:p>
            <a:pPr marL="457200" indent="-457200" eaLnBrk="1" fontAlgn="auto" hangingPunct="1">
              <a:spcBef>
                <a:spcPts val="0"/>
              </a:spcBef>
              <a:spcAft>
                <a:spcPts val="0"/>
              </a:spcAft>
              <a:buFont typeface="Arial" panose="020B0604020202020204" pitchFamily="34" charset="0"/>
              <a:buChar char="•"/>
            </a:pPr>
            <a:r>
              <a:rPr lang="en-GB" sz="2800" dirty="0">
                <a:solidFill>
                  <a:prstClr val="black"/>
                </a:solidFill>
                <a:latin typeface="Berlin Sans FB" panose="020E0602020502020306" pitchFamily="34" charset="0"/>
              </a:rPr>
              <a:t>Covers over 50 different sources (books, articles, YouTube videos, websites)</a:t>
            </a:r>
          </a:p>
          <a:p>
            <a:pPr marL="457200" indent="-457200" eaLnBrk="1" fontAlgn="auto" hangingPunct="1">
              <a:spcBef>
                <a:spcPts val="0"/>
              </a:spcBef>
              <a:spcAft>
                <a:spcPts val="0"/>
              </a:spcAft>
              <a:buFont typeface="Arial" panose="020B0604020202020204" pitchFamily="34" charset="0"/>
              <a:buChar char="•"/>
            </a:pPr>
            <a:r>
              <a:rPr lang="en-GB" sz="2800" dirty="0">
                <a:solidFill>
                  <a:prstClr val="black"/>
                </a:solidFill>
                <a:latin typeface="Berlin Sans FB" panose="020E0602020502020306" pitchFamily="34" charset="0"/>
              </a:rPr>
              <a:t>Print booklet version available as PDF</a:t>
            </a:r>
          </a:p>
          <a:p>
            <a:pPr marL="457200" indent="-457200" eaLnBrk="1" fontAlgn="auto" hangingPunct="1">
              <a:spcBef>
                <a:spcPts val="0"/>
              </a:spcBef>
              <a:spcAft>
                <a:spcPts val="0"/>
              </a:spcAft>
              <a:buFont typeface="Arial" panose="020B0604020202020204" pitchFamily="34" charset="0"/>
              <a:buChar char="•"/>
            </a:pPr>
            <a:r>
              <a:rPr lang="en-GB" sz="2800" dirty="0">
                <a:solidFill>
                  <a:prstClr val="black"/>
                </a:solidFill>
                <a:latin typeface="Berlin Sans FB" panose="020E0602020502020306" pitchFamily="34" charset="0"/>
              </a:rPr>
              <a:t>Harvard and Vancouver styles detailed</a:t>
            </a:r>
          </a:p>
        </p:txBody>
      </p:sp>
      <p:pic>
        <p:nvPicPr>
          <p:cNvPr id="4" name="Audio 3">
            <a:hlinkClick r:id="" action="ppaction://media"/>
            <a:extLst>
              <a:ext uri="{FF2B5EF4-FFF2-40B4-BE49-F238E27FC236}">
                <a16:creationId xmlns:a16="http://schemas.microsoft.com/office/drawing/2014/main" xmlns="" id="{EE4534E6-1F55-44CE-840A-091310590D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21797815"/>
      </p:ext>
    </p:extLst>
  </p:cSld>
  <p:clrMapOvr>
    <a:masterClrMapping/>
  </p:clrMapOvr>
  <mc:AlternateContent xmlns:mc="http://schemas.openxmlformats.org/markup-compatibility/2006" xmlns:p14="http://schemas.microsoft.com/office/powerpoint/2010/main">
    <mc:Choice Requires="p14">
      <p:transition spd="slow" p14:dur="2000" advTm="39931"/>
    </mc:Choice>
    <mc:Fallback xmlns="">
      <p:transition spd="slow" advTm="39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30000"/>
            <a:lum/>
          </a:blip>
          <a:srcRect/>
          <a:stretch>
            <a:fillRect l="-58000" r="-5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endParaRPr lang="en-GB" dirty="0"/>
          </a:p>
        </p:txBody>
      </p:sp>
      <p:sp>
        <p:nvSpPr>
          <p:cNvPr id="3" name="Content Placeholder 2"/>
          <p:cNvSpPr>
            <a:spLocks noGrp="1"/>
          </p:cNvSpPr>
          <p:nvPr>
            <p:ph idx="1"/>
          </p:nvPr>
        </p:nvSpPr>
        <p:spPr>
          <a:xfrm>
            <a:off x="467544" y="1556792"/>
            <a:ext cx="8229600" cy="4968552"/>
          </a:xfrm>
        </p:spPr>
        <p:txBody>
          <a:bodyPr>
            <a:normAutofit/>
          </a:bodyPr>
          <a:lstStyle/>
          <a:p>
            <a:pPr>
              <a:lnSpc>
                <a:spcPct val="80000"/>
              </a:lnSpc>
            </a:pPr>
            <a:r>
              <a:rPr lang="cy-GB" sz="2800" dirty="0">
                <a:cs typeface="Calibri" pitchFamily="34" charset="0"/>
              </a:rPr>
              <a:t>Two parts – the citing within the text AND the references list at the end</a:t>
            </a:r>
          </a:p>
          <a:p>
            <a:pPr>
              <a:lnSpc>
                <a:spcPct val="80000"/>
              </a:lnSpc>
            </a:pPr>
            <a:r>
              <a:rPr lang="cy-GB" sz="2800" dirty="0">
                <a:cs typeface="Calibri" pitchFamily="34" charset="0"/>
              </a:rPr>
              <a:t>You need to cite other people’s ideas, as well as their words – it’s more than quotations and tables.</a:t>
            </a:r>
          </a:p>
          <a:p>
            <a:pPr lvl="1">
              <a:lnSpc>
                <a:spcPct val="80000"/>
              </a:lnSpc>
            </a:pPr>
            <a:r>
              <a:rPr lang="cy-GB" dirty="0">
                <a:cs typeface="Calibri" pitchFamily="34" charset="0"/>
              </a:rPr>
              <a:t>Learn to paraphrase well, it’s not just switching words</a:t>
            </a:r>
          </a:p>
          <a:p>
            <a:pPr>
              <a:lnSpc>
                <a:spcPct val="80000"/>
              </a:lnSpc>
            </a:pPr>
            <a:r>
              <a:rPr lang="cy-GB" sz="2800" dirty="0">
                <a:cs typeface="Calibri" pitchFamily="34" charset="0"/>
              </a:rPr>
              <a:t>Poor referencing is almost as bad as no referencing</a:t>
            </a:r>
          </a:p>
          <a:p>
            <a:pPr>
              <a:lnSpc>
                <a:spcPct val="80000"/>
              </a:lnSpc>
            </a:pPr>
            <a:r>
              <a:rPr lang="cy-GB" sz="2800" dirty="0">
                <a:cs typeface="Calibri" pitchFamily="34" charset="0"/>
              </a:rPr>
              <a:t>Be consistent – use one style throughout (Vancouver or otherwise)</a:t>
            </a:r>
          </a:p>
          <a:p>
            <a:pPr>
              <a:lnSpc>
                <a:spcPct val="80000"/>
              </a:lnSpc>
            </a:pPr>
            <a:r>
              <a:rPr lang="cy-GB" sz="2800" dirty="0">
                <a:cs typeface="Calibri" pitchFamily="34" charset="0"/>
              </a:rPr>
              <a:t>Good habits – keeping notes from now, for the future</a:t>
            </a:r>
          </a:p>
          <a:p>
            <a:pPr>
              <a:lnSpc>
                <a:spcPct val="80000"/>
              </a:lnSpc>
            </a:pPr>
            <a:r>
              <a:rPr lang="cy-GB" sz="2800" dirty="0">
                <a:cs typeface="Calibri" pitchFamily="34" charset="0"/>
              </a:rPr>
              <a:t>ASK ! Your supervisor or tutor, or me.</a:t>
            </a:r>
          </a:p>
          <a:p>
            <a:pPr>
              <a:lnSpc>
                <a:spcPct val="80000"/>
              </a:lnSpc>
            </a:pPr>
            <a:endParaRPr lang="cy-GB" sz="2400" dirty="0">
              <a:cs typeface="Calibri" pitchFamily="34" charset="0"/>
            </a:endParaRPr>
          </a:p>
          <a:p>
            <a:pPr>
              <a:lnSpc>
                <a:spcPct val="80000"/>
              </a:lnSpc>
            </a:pPr>
            <a:endParaRPr lang="cy-GB" sz="2400" dirty="0">
              <a:cs typeface="Calibri" pitchFamily="34" charset="0"/>
            </a:endParaRPr>
          </a:p>
          <a:p>
            <a:pPr marL="0" indent="0">
              <a:lnSpc>
                <a:spcPct val="80000"/>
              </a:lnSpc>
              <a:buNone/>
            </a:pPr>
            <a:endParaRPr lang="cy-GB" sz="800" dirty="0">
              <a:cs typeface="Calibri" pitchFamily="34" charset="0"/>
            </a:endParaRPr>
          </a:p>
          <a:p>
            <a:pPr marL="457200" lvl="1" indent="0">
              <a:lnSpc>
                <a:spcPct val="80000"/>
              </a:lnSpc>
              <a:buNone/>
            </a:pPr>
            <a:endParaRPr lang="cy-GB" sz="800" dirty="0">
              <a:cs typeface="Calibri" pitchFamily="34" charset="0"/>
            </a:endParaRPr>
          </a:p>
          <a:p>
            <a:pPr marL="0" indent="0">
              <a:lnSpc>
                <a:spcPct val="80000"/>
              </a:lnSpc>
              <a:buNone/>
            </a:pPr>
            <a:endParaRPr lang="cy-GB" sz="800" dirty="0">
              <a:cs typeface="Calibri" pitchFamily="34" charset="0"/>
            </a:endParaRPr>
          </a:p>
          <a:p>
            <a:pPr marL="0" indent="0">
              <a:buNone/>
            </a:pPr>
            <a:endParaRPr lang="en-GB" sz="3600" dirty="0"/>
          </a:p>
          <a:p>
            <a:pPr marL="0" indent="0">
              <a:buNone/>
            </a:pPr>
            <a:endParaRPr lang="en-GB" sz="3600" dirty="0"/>
          </a:p>
          <a:p>
            <a:pPr marL="0" indent="0">
              <a:buNone/>
            </a:pPr>
            <a:endParaRPr lang="en-GB" sz="3600" dirty="0"/>
          </a:p>
        </p:txBody>
      </p:sp>
      <p:sp>
        <p:nvSpPr>
          <p:cNvPr id="5" name="TextBox 4"/>
          <p:cNvSpPr txBox="1"/>
          <p:nvPr/>
        </p:nvSpPr>
        <p:spPr>
          <a:xfrm>
            <a:off x="467544" y="400100"/>
            <a:ext cx="8229600" cy="769441"/>
          </a:xfrm>
          <a:prstGeom prst="rect">
            <a:avLst/>
          </a:prstGeom>
          <a:solidFill>
            <a:srgbClr val="FFCCFF"/>
          </a:solidFill>
        </p:spPr>
        <p:txBody>
          <a:bodyPr wrap="square" rtlCol="0">
            <a:spAutoFit/>
          </a:bodyPr>
          <a:lstStyle/>
          <a:p>
            <a:pPr algn="ctr"/>
            <a:r>
              <a:rPr lang="en-GB" sz="4400" dirty="0">
                <a:solidFill>
                  <a:schemeClr val="tx1"/>
                </a:solidFill>
                <a:latin typeface="+mj-lt"/>
              </a:rPr>
              <a:t>Referencing – a reminder</a:t>
            </a:r>
          </a:p>
        </p:txBody>
      </p:sp>
      <p:pic>
        <p:nvPicPr>
          <p:cNvPr id="4" name="Audio 3">
            <a:hlinkClick r:id="" action="ppaction://media"/>
            <a:extLst>
              <a:ext uri="{FF2B5EF4-FFF2-40B4-BE49-F238E27FC236}">
                <a16:creationId xmlns:a16="http://schemas.microsoft.com/office/drawing/2014/main" xmlns="" id="{56D23BC6-1E0E-4408-8457-08A11F6797B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240456713"/>
      </p:ext>
    </p:extLst>
  </p:cSld>
  <p:clrMapOvr>
    <a:masterClrMapping/>
  </p:clrMapOvr>
  <mc:AlternateContent xmlns:mc="http://schemas.openxmlformats.org/markup-compatibility/2006" xmlns:p14="http://schemas.microsoft.com/office/powerpoint/2010/main">
    <mc:Choice Requires="p14">
      <p:transition spd="slow" p14:dur="2000" advTm="123863"/>
    </mc:Choice>
    <mc:Fallback xmlns="">
      <p:transition spd="slow" advTm="123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8">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404664"/>
            <a:ext cx="7772400" cy="928694"/>
          </a:xfrm>
        </p:spPr>
        <p:txBody>
          <a:bodyPr/>
          <a:lstStyle/>
          <a:p>
            <a:r>
              <a:rPr lang="en-GB" sz="3600" dirty="0"/>
              <a:t>Where can you find help?</a:t>
            </a:r>
          </a:p>
        </p:txBody>
      </p:sp>
      <p:sp>
        <p:nvSpPr>
          <p:cNvPr id="3" name="Content Placeholder 2"/>
          <p:cNvSpPr>
            <a:spLocks noGrp="1"/>
          </p:cNvSpPr>
          <p:nvPr>
            <p:ph idx="1"/>
            <p:custDataLst>
              <p:tags r:id="rId3"/>
            </p:custDataLst>
          </p:nvPr>
        </p:nvSpPr>
        <p:spPr>
          <a:xfrm>
            <a:off x="683568" y="1628800"/>
            <a:ext cx="7929618" cy="4680520"/>
          </a:xfrm>
        </p:spPr>
        <p:txBody>
          <a:bodyPr>
            <a:normAutofit/>
          </a:bodyPr>
          <a:lstStyle/>
          <a:p>
            <a:pPr marL="0" indent="0">
              <a:buNone/>
            </a:pPr>
            <a:endParaRPr lang="en-GB" sz="3000" dirty="0"/>
          </a:p>
          <a:p>
            <a:pPr marL="0" indent="0">
              <a:buNone/>
            </a:pPr>
            <a:r>
              <a:rPr lang="en-GB" sz="3900" dirty="0"/>
              <a:t>Email		 ann.brew@imperial.ac.uk 				</a:t>
            </a:r>
          </a:p>
          <a:p>
            <a:pPr marL="0" indent="0">
              <a:buNone/>
            </a:pPr>
            <a:r>
              <a:rPr lang="en-GB" sz="3900" dirty="0"/>
              <a:t>Teams – Chat or Call function</a:t>
            </a:r>
          </a:p>
          <a:p>
            <a:pPr marL="0" indent="0">
              <a:buNone/>
            </a:pPr>
            <a:endParaRPr lang="en-GB" sz="2800" dirty="0"/>
          </a:p>
          <a:p>
            <a:pPr marL="0" indent="0">
              <a:buNone/>
            </a:pPr>
            <a:r>
              <a:rPr lang="en-GB" sz="3900" dirty="0">
                <a:hlinkClick r:id="rId9"/>
              </a:rPr>
              <a:t>Mathematics subject page!</a:t>
            </a:r>
            <a:endParaRPr lang="en-GB" sz="3900" dirty="0"/>
          </a:p>
          <a:p>
            <a:endParaRPr lang="en-GB" sz="800" dirty="0">
              <a:latin typeface="Calibri" pitchFamily="34" charset="0"/>
            </a:endParaRPr>
          </a:p>
          <a:p>
            <a:pPr lvl="1">
              <a:buNone/>
            </a:pPr>
            <a:endParaRPr lang="en-GB" dirty="0"/>
          </a:p>
          <a:p>
            <a:pPr lvl="1"/>
            <a:endParaRPr lang="en-GB" dirty="0"/>
          </a:p>
          <a:p>
            <a:pPr lvl="1"/>
            <a:endParaRPr lang="en-GB" dirty="0"/>
          </a:p>
        </p:txBody>
      </p:sp>
      <p:pic>
        <p:nvPicPr>
          <p:cNvPr id="4" name="Audio 3">
            <a:hlinkClick r:id="" action="ppaction://media"/>
            <a:extLst>
              <a:ext uri="{FF2B5EF4-FFF2-40B4-BE49-F238E27FC236}">
                <a16:creationId xmlns:a16="http://schemas.microsoft.com/office/drawing/2014/main" xmlns="" id="{EBD7ECAF-D0E4-40D6-B533-6BFE015C4FF2}"/>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866749300"/>
      </p:ext>
    </p:extLst>
  </p:cSld>
  <p:clrMapOvr>
    <a:masterClrMapping/>
  </p:clrMapOvr>
  <mc:AlternateContent xmlns:mc="http://schemas.openxmlformats.org/markup-compatibility/2006" xmlns:p14="http://schemas.microsoft.com/office/powerpoint/2010/main">
    <mc:Choice Requires="p14">
      <p:transition spd="slow" p14:dur="2000" advTm="54718"/>
    </mc:Choice>
    <mc:Fallback xmlns="">
      <p:transition spd="slow" advTm="54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8">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404664"/>
            <a:ext cx="7772400" cy="928694"/>
          </a:xfrm>
        </p:spPr>
        <p:txBody>
          <a:bodyPr/>
          <a:lstStyle/>
          <a:p>
            <a:r>
              <a:rPr lang="en-GB" sz="3600" dirty="0"/>
              <a:t>When can you find help?</a:t>
            </a:r>
          </a:p>
        </p:txBody>
      </p:sp>
      <p:sp>
        <p:nvSpPr>
          <p:cNvPr id="3" name="Content Placeholder 2"/>
          <p:cNvSpPr>
            <a:spLocks noGrp="1"/>
          </p:cNvSpPr>
          <p:nvPr>
            <p:ph idx="1"/>
            <p:custDataLst>
              <p:tags r:id="rId3"/>
            </p:custDataLst>
          </p:nvPr>
        </p:nvSpPr>
        <p:spPr>
          <a:xfrm>
            <a:off x="532951" y="1378455"/>
            <a:ext cx="7929618" cy="4680520"/>
          </a:xfrm>
        </p:spPr>
        <p:txBody>
          <a:bodyPr>
            <a:normAutofit fontScale="77500" lnSpcReduction="20000"/>
          </a:bodyPr>
          <a:lstStyle/>
          <a:p>
            <a:pPr marL="0" indent="0">
              <a:buNone/>
            </a:pPr>
            <a:endParaRPr lang="en-GB" sz="3900" dirty="0"/>
          </a:p>
          <a:p>
            <a:pPr marL="0" indent="0">
              <a:buNone/>
            </a:pPr>
            <a:r>
              <a:rPr lang="en-GB" sz="4000" dirty="0"/>
              <a:t> 15 minute Teams sessions, booked per group. </a:t>
            </a:r>
          </a:p>
          <a:p>
            <a:pPr marL="0" indent="0">
              <a:buNone/>
            </a:pPr>
            <a:endParaRPr lang="en-GB" sz="4000" dirty="0"/>
          </a:p>
          <a:p>
            <a:pPr marL="0" indent="0">
              <a:buNone/>
            </a:pPr>
            <a:r>
              <a:rPr lang="en-GB" sz="4000" dirty="0"/>
              <a:t>At least 24 hours’ notice needed</a:t>
            </a:r>
          </a:p>
          <a:p>
            <a:pPr marL="0" indent="0">
              <a:buNone/>
            </a:pPr>
            <a:endParaRPr lang="en-GB" sz="4000" dirty="0"/>
          </a:p>
          <a:p>
            <a:pPr marL="0" indent="0">
              <a:buNone/>
            </a:pPr>
            <a:r>
              <a:rPr lang="en-GB" sz="4000" dirty="0"/>
              <a:t>Follow-up sessions available, if time permits.</a:t>
            </a:r>
          </a:p>
          <a:p>
            <a:pPr marL="0" indent="0">
              <a:buNone/>
            </a:pPr>
            <a:endParaRPr lang="en-GB" sz="4000" dirty="0"/>
          </a:p>
          <a:p>
            <a:pPr marL="0" indent="0">
              <a:buNone/>
            </a:pPr>
            <a:r>
              <a:rPr lang="en-GB" sz="4000" dirty="0"/>
              <a:t> </a:t>
            </a:r>
            <a:endParaRPr lang="en-GB" sz="3900" dirty="0"/>
          </a:p>
          <a:p>
            <a:endParaRPr lang="en-GB" sz="800" dirty="0">
              <a:latin typeface="Calibri" pitchFamily="34" charset="0"/>
            </a:endParaRPr>
          </a:p>
          <a:p>
            <a:pPr lvl="1">
              <a:buNone/>
            </a:pPr>
            <a:endParaRPr lang="en-GB" dirty="0"/>
          </a:p>
          <a:p>
            <a:pPr lvl="1"/>
            <a:endParaRPr lang="en-GB" dirty="0"/>
          </a:p>
          <a:p>
            <a:pPr lvl="1"/>
            <a:endParaRPr lang="en-GB" dirty="0"/>
          </a:p>
        </p:txBody>
      </p:sp>
      <p:pic>
        <p:nvPicPr>
          <p:cNvPr id="7" name="Audio 6">
            <a:hlinkClick r:id="" action="ppaction://media"/>
            <a:extLst>
              <a:ext uri="{FF2B5EF4-FFF2-40B4-BE49-F238E27FC236}">
                <a16:creationId xmlns:a16="http://schemas.microsoft.com/office/drawing/2014/main" xmlns="" id="{836B8022-64AD-4D21-A855-8982CCCD6083}"/>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42988092"/>
      </p:ext>
    </p:extLst>
  </p:cSld>
  <p:clrMapOvr>
    <a:masterClrMapping/>
  </p:clrMapOvr>
  <mc:AlternateContent xmlns:mc="http://schemas.openxmlformats.org/markup-compatibility/2006" xmlns:p14="http://schemas.microsoft.com/office/powerpoint/2010/main">
    <mc:Choice Requires="p14">
      <p:transition spd="slow" p14:dur="2000" advTm="84159"/>
    </mc:Choice>
    <mc:Fallback xmlns="">
      <p:transition spd="slow" advTm="84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latin typeface="Century Gothic" panose="020B0502020202020204" pitchFamily="34" charset="0"/>
              </a:rPr>
              <a:t>What is critical thinking? </a:t>
            </a:r>
          </a:p>
        </p:txBody>
      </p:sp>
      <p:sp>
        <p:nvSpPr>
          <p:cNvPr id="3" name="Text Placeholder 2"/>
          <p:cNvSpPr>
            <a:spLocks noGrp="1"/>
          </p:cNvSpPr>
          <p:nvPr>
            <p:ph type="body" sz="quarter" idx="10"/>
          </p:nvPr>
        </p:nvSpPr>
        <p:spPr>
          <a:xfrm>
            <a:off x="457200" y="1106488"/>
            <a:ext cx="8229600" cy="4168897"/>
          </a:xfrm>
          <a:solidFill>
            <a:schemeClr val="bg1">
              <a:lumMod val="95000"/>
            </a:schemeClr>
          </a:solidFill>
          <a:ln>
            <a:solidFill>
              <a:schemeClr val="accent1"/>
            </a:solidFill>
          </a:ln>
        </p:spPr>
        <p:txBody>
          <a:bodyPr/>
          <a:lstStyle/>
          <a:p>
            <a:pPr marL="0" indent="0">
              <a:buNone/>
            </a:pPr>
            <a:endParaRPr lang="en-GB" sz="3600" dirty="0">
              <a:solidFill>
                <a:schemeClr val="tx2"/>
              </a:solidFill>
            </a:endParaRPr>
          </a:p>
          <a:p>
            <a:pPr marL="0" indent="0">
              <a:buNone/>
            </a:pPr>
            <a:r>
              <a:rPr lang="en-GB" sz="3600" dirty="0">
                <a:solidFill>
                  <a:schemeClr val="tx2"/>
                </a:solidFill>
              </a:rPr>
              <a:t>“It means that you </a:t>
            </a:r>
            <a:r>
              <a:rPr lang="en-GB" sz="3600" b="1" dirty="0">
                <a:solidFill>
                  <a:schemeClr val="tx2"/>
                </a:solidFill>
              </a:rPr>
              <a:t>shouldn't automatically accept</a:t>
            </a:r>
            <a:r>
              <a:rPr lang="en-GB" sz="3600" dirty="0">
                <a:solidFill>
                  <a:schemeClr val="tx2"/>
                </a:solidFill>
              </a:rPr>
              <a:t> that what you are reading is valid, true, applicable or correct.”</a:t>
            </a:r>
          </a:p>
          <a:p>
            <a:endParaRPr lang="en-GB" dirty="0"/>
          </a:p>
          <a:p>
            <a:endParaRPr lang="en-GB" dirty="0"/>
          </a:p>
          <a:p>
            <a:endParaRPr lang="en-GB" dirty="0"/>
          </a:p>
          <a:p>
            <a:endParaRPr lang="en-GB" dirty="0"/>
          </a:p>
          <a:p>
            <a:pPr marL="0" indent="0">
              <a:buNone/>
            </a:pPr>
            <a:r>
              <a:rPr lang="en-GB" sz="1800" dirty="0"/>
              <a:t>(From: </a:t>
            </a:r>
            <a:r>
              <a:rPr lang="en-GB" sz="1800" dirty="0">
                <a:hlinkClick r:id="rId5"/>
              </a:rPr>
              <a:t>https://www.openpolytechnic.ac.nz/current-students/study-tips-and-techniques/reading-and-research/thinking-critically-and-evaluating-information/</a:t>
            </a:r>
            <a:r>
              <a:rPr lang="en-GB" sz="1800" dirty="0"/>
              <a:t>)</a:t>
            </a:r>
          </a:p>
          <a:p>
            <a:pPr marL="0" indent="0">
              <a:buNone/>
            </a:pPr>
            <a:r>
              <a:rPr lang="en-GB" dirty="0"/>
              <a:t> </a:t>
            </a:r>
          </a:p>
          <a:p>
            <a:pPr marL="0" indent="0">
              <a:buNone/>
            </a:pPr>
            <a:endParaRPr lang="en-GB" dirty="0"/>
          </a:p>
        </p:txBody>
      </p:sp>
      <p:pic>
        <p:nvPicPr>
          <p:cNvPr id="4" name="Audio 3">
            <a:hlinkClick r:id="" action="ppaction://media"/>
            <a:extLst>
              <a:ext uri="{FF2B5EF4-FFF2-40B4-BE49-F238E27FC236}">
                <a16:creationId xmlns:a16="http://schemas.microsoft.com/office/drawing/2014/main" xmlns="" id="{21BC8DB1-4DA5-4DE5-9492-6A85586EC9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76518218"/>
      </p:ext>
    </p:extLst>
  </p:cSld>
  <p:clrMapOvr>
    <a:masterClrMapping/>
  </p:clrMapOvr>
  <mc:AlternateContent xmlns:mc="http://schemas.openxmlformats.org/markup-compatibility/2006" xmlns:p14="http://schemas.microsoft.com/office/powerpoint/2010/main">
    <mc:Choice Requires="p14">
      <p:transition spd="slow" p14:dur="2000" advTm="56835"/>
    </mc:Choice>
    <mc:Fallback xmlns="">
      <p:transition spd="slow" advTm="56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latin typeface="Century Gothic" panose="020B0502020202020204" pitchFamily="34" charset="0"/>
              </a:rPr>
              <a:t>What is critical thinking? </a:t>
            </a:r>
          </a:p>
        </p:txBody>
      </p:sp>
      <p:sp>
        <p:nvSpPr>
          <p:cNvPr id="3" name="Text Placeholder 2"/>
          <p:cNvSpPr>
            <a:spLocks noGrp="1"/>
          </p:cNvSpPr>
          <p:nvPr>
            <p:ph type="body" sz="quarter" idx="10"/>
          </p:nvPr>
        </p:nvSpPr>
        <p:spPr>
          <a:xfrm>
            <a:off x="457200" y="1106488"/>
            <a:ext cx="8229600" cy="4168897"/>
          </a:xfrm>
          <a:solidFill>
            <a:schemeClr val="bg1">
              <a:lumMod val="95000"/>
            </a:schemeClr>
          </a:solidFill>
          <a:ln>
            <a:solidFill>
              <a:schemeClr val="accent1"/>
            </a:solidFill>
          </a:ln>
        </p:spPr>
        <p:txBody>
          <a:bodyPr/>
          <a:lstStyle/>
          <a:p>
            <a:pPr marL="0" indent="0">
              <a:buNone/>
            </a:pPr>
            <a:endParaRPr lang="en-GB" sz="3600" dirty="0">
              <a:solidFill>
                <a:schemeClr val="tx2"/>
              </a:solidFill>
            </a:endParaRPr>
          </a:p>
          <a:p>
            <a:pPr marL="0" indent="0">
              <a:buNone/>
            </a:pPr>
            <a:r>
              <a:rPr lang="en-GB" sz="3600" dirty="0">
                <a:solidFill>
                  <a:schemeClr val="tx2"/>
                </a:solidFill>
              </a:rPr>
              <a:t>“Instead, you should </a:t>
            </a:r>
            <a:r>
              <a:rPr lang="en-GB" sz="3600" b="1" dirty="0">
                <a:solidFill>
                  <a:schemeClr val="tx2"/>
                </a:solidFill>
              </a:rPr>
              <a:t>gather the evidence</a:t>
            </a:r>
            <a:r>
              <a:rPr lang="en-GB" sz="3600" dirty="0">
                <a:solidFill>
                  <a:schemeClr val="tx2"/>
                </a:solidFill>
              </a:rPr>
              <a:t>, </a:t>
            </a:r>
            <a:r>
              <a:rPr lang="en-GB" sz="3600" b="1" dirty="0">
                <a:solidFill>
                  <a:schemeClr val="tx2"/>
                </a:solidFill>
              </a:rPr>
              <a:t>analyse</a:t>
            </a:r>
            <a:r>
              <a:rPr lang="en-GB" sz="3600" dirty="0">
                <a:solidFill>
                  <a:schemeClr val="tx2"/>
                </a:solidFill>
              </a:rPr>
              <a:t> all aspects </a:t>
            </a:r>
            <a:r>
              <a:rPr lang="en-GB" sz="3600" b="1" dirty="0">
                <a:solidFill>
                  <a:schemeClr val="tx2"/>
                </a:solidFill>
              </a:rPr>
              <a:t>rationally</a:t>
            </a:r>
            <a:r>
              <a:rPr lang="en-GB" sz="3600" dirty="0">
                <a:solidFill>
                  <a:schemeClr val="tx2"/>
                </a:solidFill>
              </a:rPr>
              <a:t> and </a:t>
            </a:r>
            <a:r>
              <a:rPr lang="en-GB" sz="3600" b="1" dirty="0">
                <a:solidFill>
                  <a:schemeClr val="tx2"/>
                </a:solidFill>
              </a:rPr>
              <a:t>objectively</a:t>
            </a:r>
            <a:r>
              <a:rPr lang="en-GB" sz="3600" dirty="0">
                <a:solidFill>
                  <a:schemeClr val="tx2"/>
                </a:solidFill>
              </a:rPr>
              <a:t>, and with an </a:t>
            </a:r>
            <a:r>
              <a:rPr lang="en-GB" sz="3600" b="1" dirty="0">
                <a:solidFill>
                  <a:schemeClr val="tx2"/>
                </a:solidFill>
              </a:rPr>
              <a:t>open mind</a:t>
            </a:r>
            <a:r>
              <a:rPr lang="en-GB" sz="3600" dirty="0">
                <a:solidFill>
                  <a:schemeClr val="tx2"/>
                </a:solidFill>
              </a:rPr>
              <a:t>, so as to </a:t>
            </a:r>
            <a:r>
              <a:rPr lang="en-GB" sz="3600" b="1" dirty="0">
                <a:solidFill>
                  <a:schemeClr val="tx2"/>
                </a:solidFill>
              </a:rPr>
              <a:t>reach your own conclusion</a:t>
            </a:r>
            <a:r>
              <a:rPr lang="en-GB" sz="3600" dirty="0">
                <a:solidFill>
                  <a:schemeClr val="tx2"/>
                </a:solidFill>
              </a:rPr>
              <a:t>.”</a:t>
            </a:r>
          </a:p>
          <a:p>
            <a:pPr marL="0" indent="0" algn="ctr">
              <a:buNone/>
            </a:pPr>
            <a:endParaRPr lang="en-GB" sz="3200" dirty="0">
              <a:solidFill>
                <a:schemeClr val="tx2"/>
              </a:solidFill>
            </a:endParaRPr>
          </a:p>
          <a:p>
            <a:pPr marL="0" indent="0" algn="ctr">
              <a:buNone/>
            </a:pPr>
            <a:endParaRPr lang="en-GB" sz="3200" dirty="0">
              <a:solidFill>
                <a:schemeClr val="tx2"/>
              </a:solidFill>
            </a:endParaRPr>
          </a:p>
          <a:p>
            <a:pPr marL="0" indent="0">
              <a:buNone/>
            </a:pPr>
            <a:r>
              <a:rPr lang="en-GB" sz="1800" dirty="0"/>
              <a:t>(From: </a:t>
            </a:r>
            <a:r>
              <a:rPr lang="en-GB" sz="1800" dirty="0">
                <a:hlinkClick r:id="rId5"/>
              </a:rPr>
              <a:t>https://www.openpolytechnic.ac.nz/current-students/study-tips-and-techniques/reading-and-research/thinking-critically-and-evaluating-information/</a:t>
            </a:r>
            <a:r>
              <a:rPr lang="en-GB" sz="1800" dirty="0"/>
              <a:t>)</a:t>
            </a:r>
          </a:p>
          <a:p>
            <a:pPr marL="0" indent="0">
              <a:buNone/>
            </a:pPr>
            <a:r>
              <a:rPr lang="en-GB" dirty="0"/>
              <a:t> </a:t>
            </a:r>
          </a:p>
          <a:p>
            <a:pPr marL="0" indent="0">
              <a:buNone/>
            </a:pPr>
            <a:endParaRPr lang="en-GB" dirty="0"/>
          </a:p>
        </p:txBody>
      </p:sp>
      <p:pic>
        <p:nvPicPr>
          <p:cNvPr id="4" name="Audio 3">
            <a:hlinkClick r:id="" action="ppaction://media"/>
            <a:extLst>
              <a:ext uri="{FF2B5EF4-FFF2-40B4-BE49-F238E27FC236}">
                <a16:creationId xmlns:a16="http://schemas.microsoft.com/office/drawing/2014/main" xmlns="" id="{06540062-BC38-41CF-9FBE-EFBEA5AAEA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26220776"/>
      </p:ext>
    </p:extLst>
  </p:cSld>
  <p:clrMapOvr>
    <a:masterClrMapping/>
  </p:clrMapOvr>
  <mc:AlternateContent xmlns:mc="http://schemas.openxmlformats.org/markup-compatibility/2006" xmlns:p14="http://schemas.microsoft.com/office/powerpoint/2010/main">
    <mc:Choice Requires="p14">
      <p:transition spd="slow" p14:dur="2000" advTm="40169"/>
    </mc:Choice>
    <mc:Fallback xmlns="">
      <p:transition spd="slow" advTm="40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 y="158522"/>
            <a:ext cx="9143999" cy="1274033"/>
          </a:xfrm>
          <a:solidFill>
            <a:schemeClr val="accent1"/>
          </a:solidFill>
        </p:spPr>
        <p:txBody>
          <a:bodyPr/>
          <a:lstStyle/>
          <a:p>
            <a:pPr algn="ctr"/>
            <a:r>
              <a:rPr lang="en-GB" sz="3200" dirty="0">
                <a:latin typeface="Century Gothic" panose="020B0502020202020204" pitchFamily="34" charset="0"/>
              </a:rPr>
              <a:t>Critical thinking helps you…. </a:t>
            </a:r>
            <a:endParaRPr lang="en-GB" sz="3200" b="1" dirty="0">
              <a:latin typeface="Century Gothic" panose="020B0502020202020204" pitchFamily="34" charset="0"/>
            </a:endParaRPr>
          </a:p>
        </p:txBody>
      </p:sp>
      <p:pic>
        <p:nvPicPr>
          <p:cNvPr id="2" name="Audio 1">
            <a:hlinkClick r:id="" action="ppaction://media"/>
            <a:extLst>
              <a:ext uri="{FF2B5EF4-FFF2-40B4-BE49-F238E27FC236}">
                <a16:creationId xmlns:a16="http://schemas.microsoft.com/office/drawing/2014/main" xmlns="" id="{43FC7530-5557-4740-9406-1413A79DEC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64530577"/>
      </p:ext>
    </p:extLst>
  </p:cSld>
  <p:clrMapOvr>
    <a:masterClrMapping/>
  </p:clrMapOvr>
  <mc:AlternateContent xmlns:mc="http://schemas.openxmlformats.org/markup-compatibility/2006" xmlns:p14="http://schemas.microsoft.com/office/powerpoint/2010/main">
    <mc:Choice Requires="p14">
      <p:transition spd="slow" p14:dur="2000" advTm="2023"/>
    </mc:Choice>
    <mc:Fallback xmlns="">
      <p:transition spd="slow" advTm="2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 y="158522"/>
            <a:ext cx="9143999" cy="1274033"/>
          </a:xfrm>
          <a:solidFill>
            <a:schemeClr val="accent1"/>
          </a:solidFill>
        </p:spPr>
        <p:txBody>
          <a:bodyPr/>
          <a:lstStyle/>
          <a:p>
            <a:pPr algn="ctr"/>
            <a:r>
              <a:rPr lang="en-GB" sz="3200" dirty="0">
                <a:latin typeface="Century Gothic" panose="020B0502020202020204" pitchFamily="34" charset="0"/>
              </a:rPr>
              <a:t>Critical thinking helps you…. </a:t>
            </a:r>
            <a:endParaRPr lang="en-GB" sz="3200" b="1" dirty="0">
              <a:latin typeface="Century Gothic" panose="020B0502020202020204" pitchFamily="34" charset="0"/>
            </a:endParaRPr>
          </a:p>
        </p:txBody>
      </p:sp>
      <p:sp>
        <p:nvSpPr>
          <p:cNvPr id="4" name="Text Placeholder 2">
            <a:extLst>
              <a:ext uri="{FF2B5EF4-FFF2-40B4-BE49-F238E27FC236}">
                <a16:creationId xmlns:a16="http://schemas.microsoft.com/office/drawing/2014/main" xmlns="" id="{4D5E6F2D-7741-4530-BE18-1C8D5588C6AF}"/>
              </a:ext>
            </a:extLst>
          </p:cNvPr>
          <p:cNvSpPr txBox="1">
            <a:spLocks/>
          </p:cNvSpPr>
          <p:nvPr/>
        </p:nvSpPr>
        <p:spPr>
          <a:xfrm>
            <a:off x="1" y="1793761"/>
            <a:ext cx="9143999" cy="1274033"/>
          </a:xfrm>
          <a:prstGeom prst="rect">
            <a:avLst/>
          </a:prstGeom>
          <a:solidFill>
            <a:schemeClr val="accent1"/>
          </a:solidFill>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400"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3200" b="1" dirty="0">
                <a:solidFill>
                  <a:prstClr val="white"/>
                </a:solidFill>
                <a:latin typeface="Century Gothic" panose="020B0502020202020204" pitchFamily="34" charset="0"/>
              </a:rPr>
              <a:t>Identify</a:t>
            </a:r>
            <a:r>
              <a:rPr lang="en-GB" sz="3200" dirty="0">
                <a:solidFill>
                  <a:prstClr val="white"/>
                </a:solidFill>
                <a:latin typeface="Century Gothic" panose="020B0502020202020204" pitchFamily="34" charset="0"/>
              </a:rPr>
              <a:t> useful papers.</a:t>
            </a:r>
          </a:p>
        </p:txBody>
      </p:sp>
      <p:pic>
        <p:nvPicPr>
          <p:cNvPr id="2" name="Audio 1">
            <a:hlinkClick r:id="" action="ppaction://media"/>
            <a:extLst>
              <a:ext uri="{FF2B5EF4-FFF2-40B4-BE49-F238E27FC236}">
                <a16:creationId xmlns:a16="http://schemas.microsoft.com/office/drawing/2014/main" xmlns="" id="{0383BD68-E75E-4021-9E35-4B8973A865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51037444"/>
      </p:ext>
    </p:extLst>
  </p:cSld>
  <p:clrMapOvr>
    <a:masterClrMapping/>
  </p:clrMapOvr>
  <mc:AlternateContent xmlns:mc="http://schemas.openxmlformats.org/markup-compatibility/2006" xmlns:p14="http://schemas.microsoft.com/office/powerpoint/2010/main">
    <mc:Choice Requires="p14">
      <p:transition spd="slow" p14:dur="2000" advTm="4968"/>
    </mc:Choice>
    <mc:Fallback xmlns="">
      <p:transition spd="slow" advTm="4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 y="158522"/>
            <a:ext cx="9143999" cy="1274033"/>
          </a:xfrm>
          <a:solidFill>
            <a:schemeClr val="accent1"/>
          </a:solidFill>
        </p:spPr>
        <p:txBody>
          <a:bodyPr/>
          <a:lstStyle/>
          <a:p>
            <a:pPr algn="ctr"/>
            <a:r>
              <a:rPr lang="en-GB" sz="3200" dirty="0">
                <a:latin typeface="Century Gothic" panose="020B0502020202020204" pitchFamily="34" charset="0"/>
              </a:rPr>
              <a:t>Critical thinking helps you…. </a:t>
            </a:r>
            <a:endParaRPr lang="en-GB" sz="3200" b="1" dirty="0">
              <a:latin typeface="Century Gothic" panose="020B0502020202020204" pitchFamily="34" charset="0"/>
            </a:endParaRPr>
          </a:p>
        </p:txBody>
      </p:sp>
      <p:sp>
        <p:nvSpPr>
          <p:cNvPr id="4" name="Text Placeholder 2">
            <a:extLst>
              <a:ext uri="{FF2B5EF4-FFF2-40B4-BE49-F238E27FC236}">
                <a16:creationId xmlns:a16="http://schemas.microsoft.com/office/drawing/2014/main" xmlns="" id="{4D5E6F2D-7741-4530-BE18-1C8D5588C6AF}"/>
              </a:ext>
            </a:extLst>
          </p:cNvPr>
          <p:cNvSpPr txBox="1">
            <a:spLocks/>
          </p:cNvSpPr>
          <p:nvPr/>
        </p:nvSpPr>
        <p:spPr>
          <a:xfrm>
            <a:off x="1" y="1793761"/>
            <a:ext cx="9143999" cy="1274033"/>
          </a:xfrm>
          <a:prstGeom prst="rect">
            <a:avLst/>
          </a:prstGeom>
          <a:solidFill>
            <a:schemeClr val="accent1"/>
          </a:solidFill>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400"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3200" b="1" dirty="0">
                <a:solidFill>
                  <a:prstClr val="white"/>
                </a:solidFill>
                <a:latin typeface="Century Gothic" panose="020B0502020202020204" pitchFamily="34" charset="0"/>
              </a:rPr>
              <a:t>Identify</a:t>
            </a:r>
            <a:r>
              <a:rPr lang="en-GB" sz="3200" dirty="0">
                <a:solidFill>
                  <a:prstClr val="white"/>
                </a:solidFill>
                <a:latin typeface="Century Gothic" panose="020B0502020202020204" pitchFamily="34" charset="0"/>
              </a:rPr>
              <a:t> useful papers.</a:t>
            </a:r>
          </a:p>
        </p:txBody>
      </p:sp>
      <p:sp>
        <p:nvSpPr>
          <p:cNvPr id="5" name="Text Placeholder 2">
            <a:extLst>
              <a:ext uri="{FF2B5EF4-FFF2-40B4-BE49-F238E27FC236}">
                <a16:creationId xmlns:a16="http://schemas.microsoft.com/office/drawing/2014/main" xmlns="" id="{8BC28210-7C5C-4F70-9BC8-5BA9D29FA74D}"/>
              </a:ext>
            </a:extLst>
          </p:cNvPr>
          <p:cNvSpPr txBox="1">
            <a:spLocks/>
          </p:cNvSpPr>
          <p:nvPr/>
        </p:nvSpPr>
        <p:spPr>
          <a:xfrm>
            <a:off x="0" y="3153190"/>
            <a:ext cx="9143999" cy="1274033"/>
          </a:xfrm>
          <a:prstGeom prst="rect">
            <a:avLst/>
          </a:prstGeom>
          <a:solidFill>
            <a:schemeClr val="accent1"/>
          </a:solidFill>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400"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3200" b="1" dirty="0">
                <a:solidFill>
                  <a:prstClr val="white"/>
                </a:solidFill>
                <a:latin typeface="Century Gothic" panose="020B0502020202020204" pitchFamily="34" charset="0"/>
              </a:rPr>
              <a:t>Understand </a:t>
            </a:r>
            <a:r>
              <a:rPr lang="en-GB" sz="3200" dirty="0">
                <a:solidFill>
                  <a:prstClr val="white"/>
                </a:solidFill>
                <a:latin typeface="Century Gothic" panose="020B0502020202020204" pitchFamily="34" charset="0"/>
              </a:rPr>
              <a:t>research.</a:t>
            </a:r>
            <a:endParaRPr lang="en-GB" sz="3200" b="1" dirty="0">
              <a:solidFill>
                <a:prstClr val="white"/>
              </a:solidFill>
              <a:latin typeface="Century Gothic" panose="020B0502020202020204" pitchFamily="34" charset="0"/>
            </a:endParaRPr>
          </a:p>
        </p:txBody>
      </p:sp>
      <p:pic>
        <p:nvPicPr>
          <p:cNvPr id="2" name="Audio 1">
            <a:hlinkClick r:id="" action="ppaction://media"/>
            <a:extLst>
              <a:ext uri="{FF2B5EF4-FFF2-40B4-BE49-F238E27FC236}">
                <a16:creationId xmlns:a16="http://schemas.microsoft.com/office/drawing/2014/main" xmlns="" id="{82EDA724-724C-47B0-9A3E-1B0ED117F8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84784941"/>
      </p:ext>
    </p:extLst>
  </p:cSld>
  <p:clrMapOvr>
    <a:masterClrMapping/>
  </p:clrMapOvr>
  <mc:AlternateContent xmlns:mc="http://schemas.openxmlformats.org/markup-compatibility/2006" xmlns:p14="http://schemas.microsoft.com/office/powerpoint/2010/main">
    <mc:Choice Requires="p14">
      <p:transition spd="slow" p14:dur="2000" advTm="10722"/>
    </mc:Choice>
    <mc:Fallback xmlns="">
      <p:transition spd="slow" advTm="10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 y="158522"/>
            <a:ext cx="9143999" cy="1274033"/>
          </a:xfrm>
          <a:solidFill>
            <a:schemeClr val="accent1"/>
          </a:solidFill>
        </p:spPr>
        <p:txBody>
          <a:bodyPr/>
          <a:lstStyle/>
          <a:p>
            <a:pPr algn="ctr"/>
            <a:r>
              <a:rPr lang="en-GB" sz="3200" dirty="0">
                <a:latin typeface="Century Gothic" panose="020B0502020202020204" pitchFamily="34" charset="0"/>
              </a:rPr>
              <a:t>Critical thinking helps you…. </a:t>
            </a:r>
            <a:endParaRPr lang="en-GB" sz="3200" b="1" dirty="0">
              <a:latin typeface="Century Gothic" panose="020B0502020202020204" pitchFamily="34" charset="0"/>
            </a:endParaRPr>
          </a:p>
        </p:txBody>
      </p:sp>
      <p:sp>
        <p:nvSpPr>
          <p:cNvPr id="4" name="Text Placeholder 2">
            <a:extLst>
              <a:ext uri="{FF2B5EF4-FFF2-40B4-BE49-F238E27FC236}">
                <a16:creationId xmlns:a16="http://schemas.microsoft.com/office/drawing/2014/main" xmlns="" id="{4D5E6F2D-7741-4530-BE18-1C8D5588C6AF}"/>
              </a:ext>
            </a:extLst>
          </p:cNvPr>
          <p:cNvSpPr txBox="1">
            <a:spLocks/>
          </p:cNvSpPr>
          <p:nvPr/>
        </p:nvSpPr>
        <p:spPr>
          <a:xfrm>
            <a:off x="1" y="1793761"/>
            <a:ext cx="9143999" cy="1274033"/>
          </a:xfrm>
          <a:prstGeom prst="rect">
            <a:avLst/>
          </a:prstGeom>
          <a:solidFill>
            <a:schemeClr val="accent1"/>
          </a:solidFill>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400"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3200" b="1" dirty="0">
                <a:solidFill>
                  <a:prstClr val="white"/>
                </a:solidFill>
                <a:latin typeface="Century Gothic" panose="020B0502020202020204" pitchFamily="34" charset="0"/>
              </a:rPr>
              <a:t>Identify</a:t>
            </a:r>
            <a:r>
              <a:rPr lang="en-GB" sz="3200" dirty="0">
                <a:solidFill>
                  <a:prstClr val="white"/>
                </a:solidFill>
                <a:latin typeface="Century Gothic" panose="020B0502020202020204" pitchFamily="34" charset="0"/>
              </a:rPr>
              <a:t> useful papers.</a:t>
            </a:r>
          </a:p>
        </p:txBody>
      </p:sp>
      <p:sp>
        <p:nvSpPr>
          <p:cNvPr id="5" name="Text Placeholder 2">
            <a:extLst>
              <a:ext uri="{FF2B5EF4-FFF2-40B4-BE49-F238E27FC236}">
                <a16:creationId xmlns:a16="http://schemas.microsoft.com/office/drawing/2014/main" xmlns="" id="{8BC28210-7C5C-4F70-9BC8-5BA9D29FA74D}"/>
              </a:ext>
            </a:extLst>
          </p:cNvPr>
          <p:cNvSpPr txBox="1">
            <a:spLocks/>
          </p:cNvSpPr>
          <p:nvPr/>
        </p:nvSpPr>
        <p:spPr>
          <a:xfrm>
            <a:off x="0" y="3153190"/>
            <a:ext cx="9143999" cy="1274033"/>
          </a:xfrm>
          <a:prstGeom prst="rect">
            <a:avLst/>
          </a:prstGeom>
          <a:solidFill>
            <a:schemeClr val="accent1"/>
          </a:solidFill>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400"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3200" b="1" dirty="0">
                <a:solidFill>
                  <a:prstClr val="white"/>
                </a:solidFill>
                <a:latin typeface="Century Gothic" panose="020B0502020202020204" pitchFamily="34" charset="0"/>
              </a:rPr>
              <a:t>Understand </a:t>
            </a:r>
            <a:r>
              <a:rPr lang="en-GB" sz="3200" dirty="0">
                <a:solidFill>
                  <a:prstClr val="white"/>
                </a:solidFill>
                <a:latin typeface="Century Gothic" panose="020B0502020202020204" pitchFamily="34" charset="0"/>
              </a:rPr>
              <a:t>research.</a:t>
            </a:r>
            <a:endParaRPr lang="en-GB" sz="3200" b="1" dirty="0">
              <a:solidFill>
                <a:prstClr val="white"/>
              </a:solidFill>
              <a:latin typeface="Century Gothic" panose="020B0502020202020204" pitchFamily="34" charset="0"/>
            </a:endParaRPr>
          </a:p>
        </p:txBody>
      </p:sp>
      <p:sp>
        <p:nvSpPr>
          <p:cNvPr id="6" name="Text Placeholder 2">
            <a:extLst>
              <a:ext uri="{FF2B5EF4-FFF2-40B4-BE49-F238E27FC236}">
                <a16:creationId xmlns:a16="http://schemas.microsoft.com/office/drawing/2014/main" xmlns="" id="{6F3A99DD-F2B8-4CD4-9718-240E4AAB5419}"/>
              </a:ext>
            </a:extLst>
          </p:cNvPr>
          <p:cNvSpPr txBox="1">
            <a:spLocks/>
          </p:cNvSpPr>
          <p:nvPr/>
        </p:nvSpPr>
        <p:spPr>
          <a:xfrm>
            <a:off x="1" y="4579623"/>
            <a:ext cx="9143999" cy="1274033"/>
          </a:xfrm>
          <a:prstGeom prst="rect">
            <a:avLst/>
          </a:prstGeom>
          <a:solidFill>
            <a:schemeClr val="accent1"/>
          </a:solidFill>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400"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3200" b="1" dirty="0">
                <a:solidFill>
                  <a:prstClr val="white"/>
                </a:solidFill>
                <a:latin typeface="Century Gothic" panose="020B0502020202020204" pitchFamily="34" charset="0"/>
              </a:rPr>
              <a:t>Write </a:t>
            </a:r>
            <a:r>
              <a:rPr lang="en-GB" sz="3200" dirty="0">
                <a:solidFill>
                  <a:prstClr val="white"/>
                </a:solidFill>
                <a:latin typeface="Century Gothic" panose="020B0502020202020204" pitchFamily="34" charset="0"/>
              </a:rPr>
              <a:t>stronger assignments.</a:t>
            </a:r>
          </a:p>
        </p:txBody>
      </p:sp>
      <p:pic>
        <p:nvPicPr>
          <p:cNvPr id="2" name="Audio 1">
            <a:hlinkClick r:id="" action="ppaction://media"/>
            <a:extLst>
              <a:ext uri="{FF2B5EF4-FFF2-40B4-BE49-F238E27FC236}">
                <a16:creationId xmlns:a16="http://schemas.microsoft.com/office/drawing/2014/main" xmlns="" id="{388E1864-D13C-443F-BEDA-56C7BA4A1E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253652882"/>
      </p:ext>
    </p:extLst>
  </p:cSld>
  <p:clrMapOvr>
    <a:masterClrMapping/>
  </p:clrMapOvr>
  <mc:AlternateContent xmlns:mc="http://schemas.openxmlformats.org/markup-compatibility/2006" xmlns:p14="http://schemas.microsoft.com/office/powerpoint/2010/main">
    <mc:Choice Requires="p14">
      <p:transition spd="slow" p14:dur="2000" advTm="11110"/>
    </mc:Choice>
    <mc:Fallback xmlns="">
      <p:transition spd="slow" advTm="11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endParaRPr lang="en-GB" sz="3600" dirty="0"/>
          </a:p>
          <a:p>
            <a:r>
              <a:rPr lang="en-GB" sz="3600" dirty="0"/>
              <a:t>Resources and researching</a:t>
            </a:r>
          </a:p>
          <a:p>
            <a:endParaRPr lang="en-GB" sz="3600" dirty="0"/>
          </a:p>
          <a:p>
            <a:r>
              <a:rPr lang="en-GB" sz="3600" dirty="0"/>
              <a:t>Referencing and plagiarism</a:t>
            </a:r>
          </a:p>
          <a:p>
            <a:pPr marL="0" indent="0">
              <a:buNone/>
            </a:pPr>
            <a:endParaRPr lang="en-GB" sz="3600" dirty="0"/>
          </a:p>
          <a:p>
            <a:r>
              <a:rPr lang="en-GB" sz="3600" dirty="0"/>
              <a:t>Critical thinking</a:t>
            </a:r>
          </a:p>
        </p:txBody>
      </p:sp>
      <p:pic>
        <p:nvPicPr>
          <p:cNvPr id="4" name="Audio 3">
            <a:hlinkClick r:id="" action="ppaction://media"/>
            <a:extLst>
              <a:ext uri="{FF2B5EF4-FFF2-40B4-BE49-F238E27FC236}">
                <a16:creationId xmlns:a16="http://schemas.microsoft.com/office/drawing/2014/main" xmlns="" id="{18501935-62E1-4721-B3F7-7DE726450C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226166942"/>
      </p:ext>
    </p:extLst>
  </p:cSld>
  <p:clrMapOvr>
    <a:masterClrMapping/>
  </p:clrMapOvr>
  <mc:AlternateContent xmlns:mc="http://schemas.openxmlformats.org/markup-compatibility/2006" xmlns:p14="http://schemas.microsoft.com/office/powerpoint/2010/main">
    <mc:Choice Requires="p14">
      <p:transition spd="slow" p14:dur="2000" advTm="40848"/>
    </mc:Choice>
    <mc:Fallback xmlns="">
      <p:transition spd="slow" advTm="40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 y="2791984"/>
            <a:ext cx="9143999" cy="1274033"/>
          </a:xfrm>
          <a:solidFill>
            <a:schemeClr val="accent1"/>
          </a:solidFill>
        </p:spPr>
        <p:txBody>
          <a:bodyPr/>
          <a:lstStyle/>
          <a:p>
            <a:pPr algn="ctr"/>
            <a:r>
              <a:rPr lang="en-GB" sz="3200" dirty="0">
                <a:latin typeface="Century Gothic" panose="020B0502020202020204" pitchFamily="34" charset="0"/>
              </a:rPr>
              <a:t>How do you know if a paper is good?</a:t>
            </a:r>
          </a:p>
        </p:txBody>
      </p:sp>
      <p:pic>
        <p:nvPicPr>
          <p:cNvPr id="2" name="Audio 1">
            <a:hlinkClick r:id="" action="ppaction://media"/>
            <a:extLst>
              <a:ext uri="{FF2B5EF4-FFF2-40B4-BE49-F238E27FC236}">
                <a16:creationId xmlns:a16="http://schemas.microsoft.com/office/drawing/2014/main" xmlns="" id="{41A47A7E-76D4-4BE1-9695-7DCB6EA03E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84813769"/>
      </p:ext>
    </p:extLst>
  </p:cSld>
  <p:clrMapOvr>
    <a:masterClrMapping/>
  </p:clrMapOvr>
  <mc:AlternateContent xmlns:mc="http://schemas.openxmlformats.org/markup-compatibility/2006" xmlns:p14="http://schemas.microsoft.com/office/powerpoint/2010/main">
    <mc:Choice Requires="p14">
      <p:transition spd="slow" p14:dur="2000" advTm="15016"/>
    </mc:Choice>
    <mc:Fallback xmlns="">
      <p:transition spd="slow" advTm="15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14802-985D-49FC-9AD5-3D43B3C49900}"/>
              </a:ext>
            </a:extLst>
          </p:cNvPr>
          <p:cNvSpPr>
            <a:spLocks noGrp="1"/>
          </p:cNvSpPr>
          <p:nvPr>
            <p:ph type="title"/>
          </p:nvPr>
        </p:nvSpPr>
        <p:spPr/>
        <p:txBody>
          <a:bodyPr/>
          <a:lstStyle/>
          <a:p>
            <a:r>
              <a:rPr lang="en-US" dirty="0"/>
              <a:t>Question</a:t>
            </a:r>
            <a:endParaRPr lang="en-GB" dirty="0"/>
          </a:p>
        </p:txBody>
      </p:sp>
      <p:sp>
        <p:nvSpPr>
          <p:cNvPr id="3" name="Content Placeholder 2">
            <a:extLst>
              <a:ext uri="{FF2B5EF4-FFF2-40B4-BE49-F238E27FC236}">
                <a16:creationId xmlns:a16="http://schemas.microsoft.com/office/drawing/2014/main" xmlns="" id="{30C05B41-F5FA-405C-AE82-F50C8F4B6791}"/>
              </a:ext>
            </a:extLst>
          </p:cNvPr>
          <p:cNvSpPr>
            <a:spLocks noGrp="1"/>
          </p:cNvSpPr>
          <p:nvPr>
            <p:ph idx="1"/>
          </p:nvPr>
        </p:nvSpPr>
        <p:spPr/>
        <p:txBody>
          <a:bodyPr/>
          <a:lstStyle/>
          <a:p>
            <a:pPr marL="0" indent="0">
              <a:buNone/>
            </a:pPr>
            <a:r>
              <a:rPr lang="en-US" dirty="0"/>
              <a:t>You’ll be asked questions throughout this slideshow, via menti.com </a:t>
            </a:r>
          </a:p>
          <a:p>
            <a:pPr marL="0" indent="0">
              <a:buNone/>
            </a:pPr>
            <a:r>
              <a:rPr lang="en-US" dirty="0"/>
              <a:t>Please stop watching the slideshow at this point, answer the question, and then return to the slideshow. </a:t>
            </a:r>
          </a:p>
          <a:p>
            <a:pPr marL="0" indent="0">
              <a:buNone/>
            </a:pPr>
            <a:endParaRPr lang="en-US" dirty="0"/>
          </a:p>
          <a:p>
            <a:pPr marL="0" indent="0">
              <a:buNone/>
            </a:pPr>
            <a:r>
              <a:rPr lang="en-US" dirty="0"/>
              <a:t>Go to </a:t>
            </a:r>
            <a:r>
              <a:rPr lang="en-US" u="sng" dirty="0"/>
              <a:t>menti.com </a:t>
            </a:r>
            <a:r>
              <a:rPr lang="en-US" dirty="0"/>
              <a:t>and use the code </a:t>
            </a:r>
            <a:r>
              <a:rPr lang="en-US" u="sng" dirty="0"/>
              <a:t>54 73 08</a:t>
            </a:r>
            <a:endParaRPr lang="en-GB" u="sng" dirty="0"/>
          </a:p>
        </p:txBody>
      </p:sp>
      <p:pic>
        <p:nvPicPr>
          <p:cNvPr id="5" name="Audio 4">
            <a:hlinkClick r:id="" action="ppaction://media"/>
            <a:extLst>
              <a:ext uri="{FF2B5EF4-FFF2-40B4-BE49-F238E27FC236}">
                <a16:creationId xmlns:a16="http://schemas.microsoft.com/office/drawing/2014/main" xmlns="" id="{F08CE819-7D69-4AC6-B001-0FD26044DA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70076107"/>
      </p:ext>
    </p:extLst>
  </p:cSld>
  <p:clrMapOvr>
    <a:masterClrMapping/>
  </p:clrMapOvr>
  <mc:AlternateContent xmlns:mc="http://schemas.openxmlformats.org/markup-compatibility/2006" xmlns:p14="http://schemas.microsoft.com/office/powerpoint/2010/main">
    <mc:Choice Requires="p14">
      <p:transition spd="slow" p14:dur="2000" advTm="43406"/>
    </mc:Choice>
    <mc:Fallback xmlns="">
      <p:transition spd="slow" advTm="43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Reading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pPr lvl="0"/>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Audio 3">
            <a:hlinkClick r:id="" action="ppaction://media"/>
            <a:extLst>
              <a:ext uri="{FF2B5EF4-FFF2-40B4-BE49-F238E27FC236}">
                <a16:creationId xmlns:a16="http://schemas.microsoft.com/office/drawing/2014/main" xmlns="" id="{8FBB9B9F-E727-4AF6-B4B5-FD67627EBD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03483056"/>
      </p:ext>
    </p:extLst>
  </p:cSld>
  <p:clrMapOvr>
    <a:masterClrMapping/>
  </p:clrMapOvr>
  <mc:AlternateContent xmlns:mc="http://schemas.openxmlformats.org/markup-compatibility/2006" xmlns:p14="http://schemas.microsoft.com/office/powerpoint/2010/main">
    <mc:Choice Requires="p14">
      <p:transition spd="slow" p14:dur="2000" advTm="19233"/>
    </mc:Choice>
    <mc:Fallback xmlns="">
      <p:transition spd="slow" advTm="19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Reading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pPr lvl="0"/>
            <a:r>
              <a:rPr lang="en-GB" dirty="0"/>
              <a:t>Read the title, abstract, introduction</a:t>
            </a:r>
          </a:p>
          <a:p>
            <a:pPr lvl="0"/>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Audio 3">
            <a:hlinkClick r:id="" action="ppaction://media"/>
            <a:extLst>
              <a:ext uri="{FF2B5EF4-FFF2-40B4-BE49-F238E27FC236}">
                <a16:creationId xmlns:a16="http://schemas.microsoft.com/office/drawing/2014/main" xmlns="" id="{10AD54AF-466E-4A7D-89C4-3C72A56557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20319734"/>
      </p:ext>
    </p:extLst>
  </p:cSld>
  <p:clrMapOvr>
    <a:masterClrMapping/>
  </p:clrMapOvr>
  <mc:AlternateContent xmlns:mc="http://schemas.openxmlformats.org/markup-compatibility/2006" xmlns:p14="http://schemas.microsoft.com/office/powerpoint/2010/main">
    <mc:Choice Requires="p14">
      <p:transition spd="slow" p14:dur="2000" advTm="37964"/>
    </mc:Choice>
    <mc:Fallback xmlns="">
      <p:transition spd="slow" advTm="3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Reading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pPr lvl="0"/>
            <a:r>
              <a:rPr lang="en-GB" dirty="0"/>
              <a:t>Read the title, abstract, introduction</a:t>
            </a:r>
          </a:p>
          <a:p>
            <a:pPr lvl="0"/>
            <a:r>
              <a:rPr lang="en-GB" dirty="0"/>
              <a:t>Make notes of any key points</a:t>
            </a:r>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Audio 3">
            <a:hlinkClick r:id="" action="ppaction://media"/>
            <a:extLst>
              <a:ext uri="{FF2B5EF4-FFF2-40B4-BE49-F238E27FC236}">
                <a16:creationId xmlns:a16="http://schemas.microsoft.com/office/drawing/2014/main" xmlns="" id="{412BE635-6F59-40FD-9DBC-AE7025BA27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53907056"/>
      </p:ext>
    </p:extLst>
  </p:cSld>
  <p:clrMapOvr>
    <a:masterClrMapping/>
  </p:clrMapOvr>
  <mc:AlternateContent xmlns:mc="http://schemas.openxmlformats.org/markup-compatibility/2006" xmlns:p14="http://schemas.microsoft.com/office/powerpoint/2010/main">
    <mc:Choice Requires="p14">
      <p:transition spd="slow" p14:dur="2000" advTm="30189"/>
    </mc:Choice>
    <mc:Fallback xmlns="">
      <p:transition spd="slow" advTm="30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Reading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pPr lvl="0"/>
            <a:r>
              <a:rPr lang="en-GB" dirty="0"/>
              <a:t>Read the title, abstract, introduction</a:t>
            </a:r>
          </a:p>
          <a:p>
            <a:pPr lvl="0"/>
            <a:r>
              <a:rPr lang="en-GB" dirty="0"/>
              <a:t>Make notes of any key points</a:t>
            </a:r>
          </a:p>
          <a:p>
            <a:pPr lvl="0"/>
            <a:r>
              <a:rPr lang="en-GB" dirty="0"/>
              <a:t>Make notes of any questions you have or of aspects you don’t understand</a:t>
            </a:r>
          </a:p>
          <a:p>
            <a:pPr lvl="0"/>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Audio 3">
            <a:hlinkClick r:id="" action="ppaction://media"/>
            <a:extLst>
              <a:ext uri="{FF2B5EF4-FFF2-40B4-BE49-F238E27FC236}">
                <a16:creationId xmlns:a16="http://schemas.microsoft.com/office/drawing/2014/main" xmlns="" id="{695B74CF-2B23-4E3A-8FAC-C3328A688D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44068803"/>
      </p:ext>
    </p:extLst>
  </p:cSld>
  <p:clrMapOvr>
    <a:masterClrMapping/>
  </p:clrMapOvr>
  <mc:AlternateContent xmlns:mc="http://schemas.openxmlformats.org/markup-compatibility/2006" xmlns:p14="http://schemas.microsoft.com/office/powerpoint/2010/main">
    <mc:Choice Requires="p14">
      <p:transition spd="slow" p14:dur="2000" advTm="63742"/>
    </mc:Choice>
    <mc:Fallback xmlns="">
      <p:transition spd="slow" advTm="63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Reading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pPr lvl="0"/>
            <a:r>
              <a:rPr lang="en-GB" dirty="0"/>
              <a:t>Read the title, abstract, introduction</a:t>
            </a:r>
          </a:p>
          <a:p>
            <a:pPr lvl="0"/>
            <a:r>
              <a:rPr lang="en-GB" dirty="0"/>
              <a:t>Make notes of any key points</a:t>
            </a:r>
          </a:p>
          <a:p>
            <a:pPr lvl="0"/>
            <a:r>
              <a:rPr lang="en-GB" dirty="0"/>
              <a:t>Make notes of any questions you have or of aspects you don’t understand</a:t>
            </a:r>
          </a:p>
          <a:p>
            <a:pPr lvl="0"/>
            <a:r>
              <a:rPr lang="en-GB" dirty="0"/>
              <a:t>Re-read with your questions in mind</a:t>
            </a:r>
          </a:p>
          <a:p>
            <a:pPr lvl="0"/>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Audio 3">
            <a:hlinkClick r:id="" action="ppaction://media"/>
            <a:extLst>
              <a:ext uri="{FF2B5EF4-FFF2-40B4-BE49-F238E27FC236}">
                <a16:creationId xmlns:a16="http://schemas.microsoft.com/office/drawing/2014/main" xmlns="" id="{21105FF0-5A74-4244-B8CF-42CF909F91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034124691"/>
      </p:ext>
    </p:extLst>
  </p:cSld>
  <p:clrMapOvr>
    <a:masterClrMapping/>
  </p:clrMapOvr>
  <mc:AlternateContent xmlns:mc="http://schemas.openxmlformats.org/markup-compatibility/2006" xmlns:p14="http://schemas.microsoft.com/office/powerpoint/2010/main">
    <mc:Choice Requires="p14">
      <p:transition spd="slow" p14:dur="2000" advTm="37110"/>
    </mc:Choice>
    <mc:Fallback xmlns="">
      <p:transition spd="slow" advTm="37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Reading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pPr lvl="0"/>
            <a:r>
              <a:rPr lang="en-GB" dirty="0"/>
              <a:t>Read the title, abstract, introduction</a:t>
            </a:r>
          </a:p>
          <a:p>
            <a:pPr lvl="0"/>
            <a:r>
              <a:rPr lang="en-GB" dirty="0"/>
              <a:t>Make notes of any key points</a:t>
            </a:r>
          </a:p>
          <a:p>
            <a:pPr lvl="0"/>
            <a:r>
              <a:rPr lang="en-GB" dirty="0"/>
              <a:t>Make notes of any questions you have or of aspects you don’t understand</a:t>
            </a:r>
          </a:p>
          <a:p>
            <a:pPr lvl="0"/>
            <a:r>
              <a:rPr lang="en-GB" dirty="0"/>
              <a:t>Re-read with your questions in mind</a:t>
            </a:r>
          </a:p>
          <a:p>
            <a:pPr lvl="0"/>
            <a:r>
              <a:rPr lang="en-GB" dirty="0"/>
              <a:t>Look for answers: lecture notes, </a:t>
            </a:r>
            <a:r>
              <a:rPr lang="en-GB" dirty="0" err="1"/>
              <a:t>Panopto</a:t>
            </a:r>
            <a:r>
              <a:rPr lang="en-GB" dirty="0"/>
              <a:t>, text books and your peers</a:t>
            </a:r>
          </a:p>
          <a:p>
            <a:pPr lvl="0"/>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Audio 3">
            <a:hlinkClick r:id="" action="ppaction://media"/>
            <a:extLst>
              <a:ext uri="{FF2B5EF4-FFF2-40B4-BE49-F238E27FC236}">
                <a16:creationId xmlns:a16="http://schemas.microsoft.com/office/drawing/2014/main" xmlns="" id="{DCCC04CF-4286-41D7-A8C0-7CB69C7F66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18630288"/>
      </p:ext>
    </p:extLst>
  </p:cSld>
  <p:clrMapOvr>
    <a:masterClrMapping/>
  </p:clrMapOvr>
  <mc:AlternateContent xmlns:mc="http://schemas.openxmlformats.org/markup-compatibility/2006" xmlns:p14="http://schemas.microsoft.com/office/powerpoint/2010/main">
    <mc:Choice Requires="p14">
      <p:transition spd="slow" p14:dur="2000" advTm="28296"/>
    </mc:Choice>
    <mc:Fallback xmlns="">
      <p:transition spd="slow" advTm="28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Evaluating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p:txBody>
      </p:sp>
      <p:pic>
        <p:nvPicPr>
          <p:cNvPr id="5" name="Audio 4">
            <a:hlinkClick r:id="" action="ppaction://media"/>
            <a:extLst>
              <a:ext uri="{FF2B5EF4-FFF2-40B4-BE49-F238E27FC236}">
                <a16:creationId xmlns:a16="http://schemas.microsoft.com/office/drawing/2014/main" xmlns="" id="{60A04D7E-0826-4D06-9F1F-32E4379DEA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98960173"/>
      </p:ext>
    </p:extLst>
  </p:cSld>
  <p:clrMapOvr>
    <a:masterClrMapping/>
  </p:clrMapOvr>
  <mc:AlternateContent xmlns:mc="http://schemas.openxmlformats.org/markup-compatibility/2006" xmlns:p14="http://schemas.microsoft.com/office/powerpoint/2010/main">
    <mc:Choice Requires="p14">
      <p:transition spd="slow" p14:dur="2000" advTm="16510"/>
    </mc:Choice>
    <mc:Fallback xmlns="">
      <p:transition spd="slow" advTm="16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Evaluating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r>
              <a:rPr lang="en-GB" dirty="0"/>
              <a:t>Is the author’s argument logical and clear? Does the argument provide enough support for the conclusion? Why/why not?</a:t>
            </a:r>
          </a:p>
          <a:p>
            <a:r>
              <a:rPr lang="en-GB" i="1" dirty="0"/>
              <a:t>(We find that… From which we infer that…)</a:t>
            </a:r>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Audio 3">
            <a:hlinkClick r:id="" action="ppaction://media"/>
            <a:extLst>
              <a:ext uri="{FF2B5EF4-FFF2-40B4-BE49-F238E27FC236}">
                <a16:creationId xmlns:a16="http://schemas.microsoft.com/office/drawing/2014/main" xmlns="" id="{639BA661-3318-4B25-9385-94D4A2C73A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4433174"/>
      </p:ext>
    </p:extLst>
  </p:cSld>
  <p:clrMapOvr>
    <a:masterClrMapping/>
  </p:clrMapOvr>
  <mc:AlternateContent xmlns:mc="http://schemas.openxmlformats.org/markup-compatibility/2006" xmlns:p14="http://schemas.microsoft.com/office/powerpoint/2010/main">
    <mc:Choice Requires="p14">
      <p:transition spd="slow" p14:dur="2000" advTm="48759"/>
    </mc:Choice>
    <mc:Fallback xmlns="">
      <p:transition spd="slow" advTm="48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14802-985D-49FC-9AD5-3D43B3C49900}"/>
              </a:ext>
            </a:extLst>
          </p:cNvPr>
          <p:cNvSpPr>
            <a:spLocks noGrp="1"/>
          </p:cNvSpPr>
          <p:nvPr>
            <p:ph type="title"/>
          </p:nvPr>
        </p:nvSpPr>
        <p:spPr/>
        <p:txBody>
          <a:bodyPr/>
          <a:lstStyle/>
          <a:p>
            <a:r>
              <a:rPr lang="en-US" dirty="0"/>
              <a:t>Question</a:t>
            </a:r>
            <a:endParaRPr lang="en-GB" dirty="0"/>
          </a:p>
        </p:txBody>
      </p:sp>
      <p:sp>
        <p:nvSpPr>
          <p:cNvPr id="3" name="Content Placeholder 2">
            <a:extLst>
              <a:ext uri="{FF2B5EF4-FFF2-40B4-BE49-F238E27FC236}">
                <a16:creationId xmlns:a16="http://schemas.microsoft.com/office/drawing/2014/main" xmlns="" id="{30C05B41-F5FA-405C-AE82-F50C8F4B6791}"/>
              </a:ext>
            </a:extLst>
          </p:cNvPr>
          <p:cNvSpPr>
            <a:spLocks noGrp="1"/>
          </p:cNvSpPr>
          <p:nvPr>
            <p:ph idx="1"/>
          </p:nvPr>
        </p:nvSpPr>
        <p:spPr/>
        <p:txBody>
          <a:bodyPr/>
          <a:lstStyle/>
          <a:p>
            <a:pPr marL="0" indent="0">
              <a:buNone/>
            </a:pPr>
            <a:r>
              <a:rPr lang="en-US" dirty="0"/>
              <a:t>You’ll be asked questions throughout this slideshow, via menti.com </a:t>
            </a:r>
          </a:p>
          <a:p>
            <a:pPr marL="0" indent="0">
              <a:buNone/>
            </a:pPr>
            <a:r>
              <a:rPr lang="en-US" dirty="0"/>
              <a:t>Please stop watching the slideshow at this point, answer the question, and then return to the slideshow. </a:t>
            </a:r>
          </a:p>
          <a:p>
            <a:pPr marL="0" indent="0">
              <a:buNone/>
            </a:pPr>
            <a:endParaRPr lang="en-US" dirty="0"/>
          </a:p>
          <a:p>
            <a:pPr marL="0" indent="0">
              <a:buNone/>
            </a:pPr>
            <a:r>
              <a:rPr lang="en-US" dirty="0"/>
              <a:t>Go to </a:t>
            </a:r>
            <a:r>
              <a:rPr lang="en-US" u="sng" dirty="0"/>
              <a:t>menti.com </a:t>
            </a:r>
            <a:r>
              <a:rPr lang="en-US" dirty="0"/>
              <a:t>and use the code </a:t>
            </a:r>
            <a:r>
              <a:rPr lang="en-US" u="sng" dirty="0"/>
              <a:t>54 73 08</a:t>
            </a:r>
            <a:endParaRPr lang="en-GB" u="sng" dirty="0"/>
          </a:p>
        </p:txBody>
      </p:sp>
      <p:pic>
        <p:nvPicPr>
          <p:cNvPr id="6" name="Audio 5">
            <a:hlinkClick r:id="" action="ppaction://media"/>
            <a:extLst>
              <a:ext uri="{FF2B5EF4-FFF2-40B4-BE49-F238E27FC236}">
                <a16:creationId xmlns:a16="http://schemas.microsoft.com/office/drawing/2014/main" xmlns="" id="{C6FE449A-9562-4B3C-93E4-0146BC9978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77533549"/>
      </p:ext>
    </p:extLst>
  </p:cSld>
  <p:clrMapOvr>
    <a:masterClrMapping/>
  </p:clrMapOvr>
  <mc:AlternateContent xmlns:mc="http://schemas.openxmlformats.org/markup-compatibility/2006" xmlns:p14="http://schemas.microsoft.com/office/powerpoint/2010/main">
    <mc:Choice Requires="p14">
      <p:transition spd="slow" p14:dur="2000" advTm="20850"/>
    </mc:Choice>
    <mc:Fallback xmlns="">
      <p:transition spd="slow" advTm="20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Evaluating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r>
              <a:rPr lang="en-GB" dirty="0"/>
              <a:t>Is the author’s argument logical and clear? Does the argument provide enough support for the conclusion? Why/why not?</a:t>
            </a:r>
          </a:p>
          <a:p>
            <a:r>
              <a:rPr lang="en-GB" i="1" dirty="0"/>
              <a:t>(We find that… From which we infer that…)</a:t>
            </a:r>
          </a:p>
          <a:p>
            <a:r>
              <a:rPr lang="en-GB" dirty="0"/>
              <a:t>Has the author provided academic citations to support their points/arguments? Does the reference list contain quality academic papers? </a:t>
            </a:r>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Audio 3">
            <a:hlinkClick r:id="" action="ppaction://media"/>
            <a:extLst>
              <a:ext uri="{FF2B5EF4-FFF2-40B4-BE49-F238E27FC236}">
                <a16:creationId xmlns:a16="http://schemas.microsoft.com/office/drawing/2014/main" xmlns="" id="{FA39A79E-4557-4D27-95D2-7106E91D4B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8249078"/>
      </p:ext>
    </p:extLst>
  </p:cSld>
  <p:clrMapOvr>
    <a:masterClrMapping/>
  </p:clrMapOvr>
  <mc:AlternateContent xmlns:mc="http://schemas.openxmlformats.org/markup-compatibility/2006" xmlns:p14="http://schemas.microsoft.com/office/powerpoint/2010/main">
    <mc:Choice Requires="p14">
      <p:transition spd="slow" p14:dur="2000" advTm="116910"/>
    </mc:Choice>
    <mc:Fallback xmlns="">
      <p:transition spd="slow" advTm="116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0086F-5E29-4098-8879-87B3DFE9A021}"/>
              </a:ext>
            </a:extLst>
          </p:cNvPr>
          <p:cNvSpPr>
            <a:spLocks noGrp="1"/>
          </p:cNvSpPr>
          <p:nvPr>
            <p:ph type="title"/>
          </p:nvPr>
        </p:nvSpPr>
        <p:spPr/>
        <p:txBody>
          <a:bodyPr/>
          <a:lstStyle/>
          <a:p>
            <a:r>
              <a:rPr lang="en-GB" dirty="0"/>
              <a:t>Evaluating a paper</a:t>
            </a:r>
          </a:p>
        </p:txBody>
      </p:sp>
      <p:sp>
        <p:nvSpPr>
          <p:cNvPr id="3" name="Text Placeholder 2">
            <a:extLst>
              <a:ext uri="{FF2B5EF4-FFF2-40B4-BE49-F238E27FC236}">
                <a16:creationId xmlns:a16="http://schemas.microsoft.com/office/drawing/2014/main" xmlns="" id="{E4A24D85-9C37-4A18-B75D-A2C45C421753}"/>
              </a:ext>
            </a:extLst>
          </p:cNvPr>
          <p:cNvSpPr>
            <a:spLocks noGrp="1"/>
          </p:cNvSpPr>
          <p:nvPr>
            <p:ph type="body" sz="quarter" idx="10"/>
          </p:nvPr>
        </p:nvSpPr>
        <p:spPr/>
        <p:txBody>
          <a:bodyPr/>
          <a:lstStyle/>
          <a:p>
            <a:r>
              <a:rPr lang="en-GB" dirty="0"/>
              <a:t>Is the author’s argument logical and clear? Does the argument provide enough support for the conclusion? Why/why not?</a:t>
            </a:r>
          </a:p>
          <a:p>
            <a:r>
              <a:rPr lang="en-GB" i="1" dirty="0"/>
              <a:t>(We find that… From which we infer that…)</a:t>
            </a:r>
          </a:p>
          <a:p>
            <a:r>
              <a:rPr lang="en-GB" dirty="0"/>
              <a:t>Has the author provided academic citations to support their points/arguments? Does the reference list contain quality academic papers? </a:t>
            </a:r>
          </a:p>
          <a:p>
            <a:r>
              <a:rPr lang="en-GB" dirty="0"/>
              <a:t>How does the paper fit in with what you already know about the topic? Does it add anything new? Is there anything you don’t understand? </a:t>
            </a:r>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Audio 3">
            <a:hlinkClick r:id="" action="ppaction://media"/>
            <a:extLst>
              <a:ext uri="{FF2B5EF4-FFF2-40B4-BE49-F238E27FC236}">
                <a16:creationId xmlns:a16="http://schemas.microsoft.com/office/drawing/2014/main" xmlns="" id="{19DFF261-6DAD-4DBF-92D8-3B892E50ED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914427781"/>
      </p:ext>
    </p:extLst>
  </p:cSld>
  <p:clrMapOvr>
    <a:masterClrMapping/>
  </p:clrMapOvr>
  <mc:AlternateContent xmlns:mc="http://schemas.openxmlformats.org/markup-compatibility/2006" xmlns:p14="http://schemas.microsoft.com/office/powerpoint/2010/main">
    <mc:Choice Requires="p14">
      <p:transition spd="slow" p14:dur="2000" advTm="52576"/>
    </mc:Choice>
    <mc:Fallback xmlns="">
      <p:transition spd="slow" advTm="5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How to think critically:</a:t>
            </a:r>
          </a:p>
        </p:txBody>
      </p:sp>
      <p:sp>
        <p:nvSpPr>
          <p:cNvPr id="3" name="Content Placeholder 2"/>
          <p:cNvSpPr>
            <a:spLocks noGrp="1"/>
          </p:cNvSpPr>
          <p:nvPr>
            <p:ph idx="1"/>
          </p:nvPr>
        </p:nvSpPr>
        <p:spPr>
          <a:xfrm>
            <a:off x="457200" y="1361320"/>
            <a:ext cx="8229600" cy="2011467"/>
          </a:xfrm>
          <a:solidFill>
            <a:schemeClr val="bg1">
              <a:lumMod val="85000"/>
            </a:schemeClr>
          </a:solidFill>
          <a:ln>
            <a:solidFill>
              <a:schemeClr val="accent1"/>
            </a:solidFill>
          </a:ln>
        </p:spPr>
        <p:txBody>
          <a:bodyPr/>
          <a:lstStyle/>
          <a:p>
            <a:pPr marL="342900" indent="-342900">
              <a:buFont typeface="Arial" panose="020B0604020202020204" pitchFamily="34" charset="0"/>
              <a:buChar char="•"/>
            </a:pPr>
            <a:r>
              <a:rPr lang="en-GB" sz="2600" dirty="0">
                <a:solidFill>
                  <a:schemeClr val="tx2"/>
                </a:solidFill>
              </a:rPr>
              <a:t>Break down information into manageable segments</a:t>
            </a:r>
          </a:p>
          <a:p>
            <a:pPr marL="342900" indent="-342900">
              <a:buFont typeface="Arial" panose="020B0604020202020204" pitchFamily="34" charset="0"/>
              <a:buChar char="•"/>
            </a:pPr>
            <a:r>
              <a:rPr lang="en-GB" sz="2600" dirty="0">
                <a:solidFill>
                  <a:schemeClr val="tx2"/>
                </a:solidFill>
              </a:rPr>
              <a:t>Critique information in stages</a:t>
            </a:r>
          </a:p>
          <a:p>
            <a:pPr marL="342900" indent="-342900">
              <a:buFont typeface="Arial" panose="020B0604020202020204" pitchFamily="34" charset="0"/>
              <a:buChar char="•"/>
            </a:pPr>
            <a:r>
              <a:rPr lang="en-GB" sz="2600" dirty="0">
                <a:solidFill>
                  <a:schemeClr val="tx2"/>
                </a:solidFill>
              </a:rPr>
              <a:t>Seek support, alternate evidence and review</a:t>
            </a:r>
          </a:p>
          <a:p>
            <a:pPr marL="342900" indent="-342900">
              <a:buFont typeface="Arial" panose="020B0604020202020204" pitchFamily="34" charset="0"/>
              <a:buChar char="•"/>
            </a:pPr>
            <a:endParaRPr lang="en-GB" dirty="0">
              <a:solidFill>
                <a:schemeClr val="tx2"/>
              </a:solidFill>
            </a:endParaRPr>
          </a:p>
        </p:txBody>
      </p:sp>
      <p:pic>
        <p:nvPicPr>
          <p:cNvPr id="4" name="Audio 3">
            <a:hlinkClick r:id="" action="ppaction://media"/>
            <a:extLst>
              <a:ext uri="{FF2B5EF4-FFF2-40B4-BE49-F238E27FC236}">
                <a16:creationId xmlns:a16="http://schemas.microsoft.com/office/drawing/2014/main" xmlns="" id="{8DE6A5A1-27B0-4A30-8E0B-478A084854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68601471"/>
      </p:ext>
    </p:extLst>
  </p:cSld>
  <p:clrMapOvr>
    <a:masterClrMapping/>
  </p:clrMapOvr>
  <mc:AlternateContent xmlns:mc="http://schemas.openxmlformats.org/markup-compatibility/2006" xmlns:p14="http://schemas.microsoft.com/office/powerpoint/2010/main">
    <mc:Choice Requires="p14">
      <p:transition spd="slow" p14:dur="2000" advTm="152325"/>
    </mc:Choice>
    <mc:Fallback xmlns="">
      <p:transition spd="slow" advTm="152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8">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404664"/>
            <a:ext cx="7772400" cy="928694"/>
          </a:xfrm>
        </p:spPr>
        <p:txBody>
          <a:bodyPr/>
          <a:lstStyle/>
          <a:p>
            <a:r>
              <a:rPr lang="en-GB" sz="3600" dirty="0"/>
              <a:t>When can you find help?</a:t>
            </a:r>
          </a:p>
        </p:txBody>
      </p:sp>
      <p:sp>
        <p:nvSpPr>
          <p:cNvPr id="3" name="Content Placeholder 2"/>
          <p:cNvSpPr>
            <a:spLocks noGrp="1"/>
          </p:cNvSpPr>
          <p:nvPr>
            <p:ph idx="1"/>
            <p:custDataLst>
              <p:tags r:id="rId3"/>
            </p:custDataLst>
          </p:nvPr>
        </p:nvSpPr>
        <p:spPr>
          <a:xfrm>
            <a:off x="532951" y="1378455"/>
            <a:ext cx="7929618" cy="4680520"/>
          </a:xfrm>
        </p:spPr>
        <p:txBody>
          <a:bodyPr>
            <a:normAutofit fontScale="77500" lnSpcReduction="20000"/>
          </a:bodyPr>
          <a:lstStyle/>
          <a:p>
            <a:pPr marL="0" indent="0">
              <a:buNone/>
            </a:pPr>
            <a:endParaRPr lang="en-GB" sz="3900" dirty="0"/>
          </a:p>
          <a:p>
            <a:pPr marL="0" indent="0">
              <a:buNone/>
            </a:pPr>
            <a:r>
              <a:rPr lang="en-GB" sz="4000" dirty="0"/>
              <a:t> 15 minute Teams sessions, booked per group. </a:t>
            </a:r>
          </a:p>
          <a:p>
            <a:pPr marL="0" indent="0">
              <a:buNone/>
            </a:pPr>
            <a:endParaRPr lang="en-GB" sz="4000" dirty="0"/>
          </a:p>
          <a:p>
            <a:pPr marL="0" indent="0">
              <a:buNone/>
            </a:pPr>
            <a:r>
              <a:rPr lang="en-GB" sz="4000" dirty="0"/>
              <a:t>At least 24 hours’ notice needed</a:t>
            </a:r>
          </a:p>
          <a:p>
            <a:pPr marL="0" indent="0">
              <a:buNone/>
            </a:pPr>
            <a:endParaRPr lang="en-GB" sz="4000" dirty="0"/>
          </a:p>
          <a:p>
            <a:pPr marL="0" indent="0">
              <a:buNone/>
            </a:pPr>
            <a:r>
              <a:rPr lang="en-GB" sz="4000" dirty="0"/>
              <a:t>Follow-up sessions available, if time permits.</a:t>
            </a:r>
          </a:p>
          <a:p>
            <a:pPr marL="0" indent="0">
              <a:buNone/>
            </a:pPr>
            <a:endParaRPr lang="en-GB" sz="4000" dirty="0"/>
          </a:p>
          <a:p>
            <a:pPr marL="0" indent="0">
              <a:buNone/>
            </a:pPr>
            <a:r>
              <a:rPr lang="en-GB" sz="4000" dirty="0"/>
              <a:t> </a:t>
            </a:r>
            <a:endParaRPr lang="en-GB" sz="3900" dirty="0"/>
          </a:p>
          <a:p>
            <a:endParaRPr lang="en-GB" sz="800" dirty="0">
              <a:latin typeface="Calibri" pitchFamily="34" charset="0"/>
            </a:endParaRPr>
          </a:p>
          <a:p>
            <a:pPr lvl="1">
              <a:buNone/>
            </a:pPr>
            <a:endParaRPr lang="en-GB" dirty="0"/>
          </a:p>
          <a:p>
            <a:pPr lvl="1"/>
            <a:endParaRPr lang="en-GB" dirty="0"/>
          </a:p>
          <a:p>
            <a:pPr lvl="1"/>
            <a:endParaRPr lang="en-GB" dirty="0"/>
          </a:p>
        </p:txBody>
      </p:sp>
      <p:pic>
        <p:nvPicPr>
          <p:cNvPr id="5" name="Audio 4">
            <a:hlinkClick r:id="" action="ppaction://media"/>
            <a:extLst>
              <a:ext uri="{FF2B5EF4-FFF2-40B4-BE49-F238E27FC236}">
                <a16:creationId xmlns:a16="http://schemas.microsoft.com/office/drawing/2014/main" xmlns="" id="{EF10C283-CD2F-4137-A444-B4C7946F6B12}"/>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222983923"/>
      </p:ext>
    </p:extLst>
  </p:cSld>
  <p:clrMapOvr>
    <a:masterClrMapping/>
  </p:clrMapOvr>
  <mc:AlternateContent xmlns:mc="http://schemas.openxmlformats.org/markup-compatibility/2006" xmlns:p14="http://schemas.microsoft.com/office/powerpoint/2010/main">
    <mc:Choice Requires="p14">
      <p:transition spd="slow" p14:dur="2000" advTm="62122"/>
    </mc:Choice>
    <mc:Fallback xmlns="">
      <p:transition spd="slow" advTm="62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14802-985D-49FC-9AD5-3D43B3C49900}"/>
              </a:ext>
            </a:extLst>
          </p:cNvPr>
          <p:cNvSpPr>
            <a:spLocks noGrp="1"/>
          </p:cNvSpPr>
          <p:nvPr>
            <p:ph type="title"/>
          </p:nvPr>
        </p:nvSpPr>
        <p:spPr/>
        <p:txBody>
          <a:bodyPr/>
          <a:lstStyle/>
          <a:p>
            <a:r>
              <a:rPr lang="en-US" dirty="0"/>
              <a:t>Question</a:t>
            </a:r>
            <a:endParaRPr lang="en-GB" dirty="0"/>
          </a:p>
        </p:txBody>
      </p:sp>
      <p:sp>
        <p:nvSpPr>
          <p:cNvPr id="3" name="Content Placeholder 2">
            <a:extLst>
              <a:ext uri="{FF2B5EF4-FFF2-40B4-BE49-F238E27FC236}">
                <a16:creationId xmlns:a16="http://schemas.microsoft.com/office/drawing/2014/main" xmlns="" id="{30C05B41-F5FA-405C-AE82-F50C8F4B6791}"/>
              </a:ext>
            </a:extLst>
          </p:cNvPr>
          <p:cNvSpPr>
            <a:spLocks noGrp="1"/>
          </p:cNvSpPr>
          <p:nvPr>
            <p:ph idx="1"/>
          </p:nvPr>
        </p:nvSpPr>
        <p:spPr/>
        <p:txBody>
          <a:bodyPr/>
          <a:lstStyle/>
          <a:p>
            <a:pPr marL="0" indent="0">
              <a:buNone/>
            </a:pPr>
            <a:r>
              <a:rPr lang="en-US" dirty="0"/>
              <a:t>You’ll be asked questions throughout this slideshow, via menti.com </a:t>
            </a:r>
          </a:p>
          <a:p>
            <a:pPr marL="0" indent="0">
              <a:buNone/>
            </a:pPr>
            <a:r>
              <a:rPr lang="en-US" dirty="0"/>
              <a:t>Final question – what questions do you have for me ?</a:t>
            </a:r>
          </a:p>
          <a:p>
            <a:pPr marL="0" indent="0">
              <a:buNone/>
            </a:pPr>
            <a:endParaRPr lang="en-US" dirty="0"/>
          </a:p>
          <a:p>
            <a:pPr marL="0" indent="0">
              <a:buNone/>
            </a:pPr>
            <a:r>
              <a:rPr lang="en-US" dirty="0"/>
              <a:t>Go to </a:t>
            </a:r>
            <a:r>
              <a:rPr lang="en-US" u="sng" dirty="0"/>
              <a:t>menti.com </a:t>
            </a:r>
            <a:r>
              <a:rPr lang="en-US" dirty="0"/>
              <a:t>and use the code </a:t>
            </a:r>
            <a:r>
              <a:rPr lang="en-US" u="sng" dirty="0"/>
              <a:t>54 73 08</a:t>
            </a:r>
            <a:endParaRPr lang="en-GB" u="sng" dirty="0"/>
          </a:p>
        </p:txBody>
      </p:sp>
      <p:pic>
        <p:nvPicPr>
          <p:cNvPr id="4" name="Audio 3">
            <a:hlinkClick r:id="" action="ppaction://media"/>
            <a:extLst>
              <a:ext uri="{FF2B5EF4-FFF2-40B4-BE49-F238E27FC236}">
                <a16:creationId xmlns:a16="http://schemas.microsoft.com/office/drawing/2014/main" xmlns="" id="{3D844801-0EEA-48D8-A649-B5CD1A4434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69710181"/>
      </p:ext>
    </p:extLst>
  </p:cSld>
  <p:clrMapOvr>
    <a:masterClrMapping/>
  </p:clrMapOvr>
  <mc:AlternateContent xmlns:mc="http://schemas.openxmlformats.org/markup-compatibility/2006" xmlns:p14="http://schemas.microsoft.com/office/powerpoint/2010/main">
    <mc:Choice Requires="p14">
      <p:transition spd="slow" p14:dur="2000" advTm="41920"/>
    </mc:Choice>
    <mc:Fallback xmlns="">
      <p:transition spd="slow" advTm="41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a:t>
            </a:r>
          </a:p>
        </p:txBody>
      </p:sp>
      <p:sp>
        <p:nvSpPr>
          <p:cNvPr id="3" name="Content Placeholder 2"/>
          <p:cNvSpPr>
            <a:spLocks noGrp="1"/>
          </p:cNvSpPr>
          <p:nvPr>
            <p:ph idx="1"/>
          </p:nvPr>
        </p:nvSpPr>
        <p:spPr/>
        <p:txBody>
          <a:bodyPr>
            <a:normAutofit fontScale="92500" lnSpcReduction="10000"/>
          </a:bodyPr>
          <a:lstStyle/>
          <a:p>
            <a:pPr marL="0" indent="0" algn="ctr">
              <a:buNone/>
            </a:pPr>
            <a:r>
              <a:rPr lang="en-GB" sz="3600" dirty="0"/>
              <a:t>First stop : </a:t>
            </a:r>
            <a:r>
              <a:rPr lang="en-GB" sz="3600" dirty="0">
                <a:hlinkClick r:id="rId5"/>
              </a:rPr>
              <a:t>Mathematics subject page</a:t>
            </a:r>
            <a:endParaRPr lang="en-GB" sz="3600" dirty="0"/>
          </a:p>
          <a:p>
            <a:r>
              <a:rPr lang="en-GB" sz="3600" dirty="0"/>
              <a:t>General databases (Scopus, Web of Science)</a:t>
            </a:r>
          </a:p>
          <a:p>
            <a:r>
              <a:rPr lang="en-GB" sz="3600" dirty="0"/>
              <a:t>Specific databases (</a:t>
            </a:r>
            <a:r>
              <a:rPr lang="en-GB" sz="3600" dirty="0" err="1"/>
              <a:t>MathSciNet</a:t>
            </a:r>
            <a:r>
              <a:rPr lang="en-GB" sz="3600" dirty="0"/>
              <a:t>)</a:t>
            </a:r>
          </a:p>
          <a:p>
            <a:r>
              <a:rPr lang="en-GB" sz="3600" dirty="0"/>
              <a:t>Online resources (Wolfram </a:t>
            </a:r>
            <a:r>
              <a:rPr lang="en-GB" sz="3600" dirty="0" err="1"/>
              <a:t>Mathworld</a:t>
            </a:r>
            <a:r>
              <a:rPr lang="en-GB" sz="3600" dirty="0"/>
              <a:t>)</a:t>
            </a:r>
          </a:p>
          <a:p>
            <a:r>
              <a:rPr lang="en-GB" sz="3600" dirty="0"/>
              <a:t>E-book and e-journal collections</a:t>
            </a:r>
          </a:p>
          <a:p>
            <a:r>
              <a:rPr lang="en-GB" sz="3600" dirty="0"/>
              <a:t>Reference management help</a:t>
            </a:r>
          </a:p>
          <a:p>
            <a:r>
              <a:rPr lang="en-GB" sz="3600" dirty="0"/>
              <a:t>Contact details</a:t>
            </a:r>
          </a:p>
          <a:p>
            <a:r>
              <a:rPr lang="en-GB" sz="3600" dirty="0"/>
              <a:t>Library Search</a:t>
            </a:r>
          </a:p>
          <a:p>
            <a:endParaRPr lang="en-GB" sz="3600" dirty="0"/>
          </a:p>
          <a:p>
            <a:pPr marL="0" indent="0">
              <a:buNone/>
            </a:pPr>
            <a:endParaRPr lang="en-GB" sz="3600" dirty="0"/>
          </a:p>
          <a:p>
            <a:pPr marL="0" indent="0">
              <a:buNone/>
            </a:pPr>
            <a:endParaRPr lang="en-GB" sz="3600" dirty="0"/>
          </a:p>
        </p:txBody>
      </p:sp>
      <p:pic>
        <p:nvPicPr>
          <p:cNvPr id="4" name="Audio 3">
            <a:hlinkClick r:id="" action="ppaction://media"/>
            <a:extLst>
              <a:ext uri="{FF2B5EF4-FFF2-40B4-BE49-F238E27FC236}">
                <a16:creationId xmlns:a16="http://schemas.microsoft.com/office/drawing/2014/main" xmlns="" id="{B4F1F5F4-C9B6-4BFD-97E9-8ADD1B0D86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16422405"/>
      </p:ext>
    </p:extLst>
  </p:cSld>
  <p:clrMapOvr>
    <a:masterClrMapping/>
  </p:clrMapOvr>
  <mc:AlternateContent xmlns:mc="http://schemas.openxmlformats.org/markup-compatibility/2006" xmlns:p14="http://schemas.microsoft.com/office/powerpoint/2010/main">
    <mc:Choice Requires="p14">
      <p:transition spd="slow" p14:dur="2000" advTm="183261"/>
    </mc:Choice>
    <mc:Fallback xmlns="">
      <p:transition spd="slow" advTm="183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Searching for articles</a:t>
            </a:r>
          </a:p>
        </p:txBody>
      </p:sp>
      <p:sp>
        <p:nvSpPr>
          <p:cNvPr id="3" name="Content Placeholder 2"/>
          <p:cNvSpPr>
            <a:spLocks noGrp="1"/>
          </p:cNvSpPr>
          <p:nvPr>
            <p:ph idx="1"/>
          </p:nvPr>
        </p:nvSpPr>
        <p:spPr/>
        <p:txBody>
          <a:bodyPr>
            <a:normAutofit fontScale="92500" lnSpcReduction="20000"/>
          </a:bodyPr>
          <a:lstStyle/>
          <a:p>
            <a:r>
              <a:rPr lang="en-GB" sz="3600" dirty="0"/>
              <a:t>Google Scholar </a:t>
            </a:r>
          </a:p>
          <a:p>
            <a:r>
              <a:rPr lang="en-GB" sz="3600" dirty="0"/>
              <a:t>Web of Science</a:t>
            </a:r>
          </a:p>
          <a:p>
            <a:r>
              <a:rPr lang="en-GB" sz="3600" dirty="0"/>
              <a:t>Scopus</a:t>
            </a:r>
          </a:p>
          <a:p>
            <a:endParaRPr lang="en-GB" sz="3600" dirty="0"/>
          </a:p>
          <a:p>
            <a:r>
              <a:rPr lang="en-GB" sz="3600" dirty="0" err="1"/>
              <a:t>MathSciNet</a:t>
            </a:r>
            <a:endParaRPr lang="en-GB" sz="3600" dirty="0"/>
          </a:p>
          <a:p>
            <a:endParaRPr lang="en-GB" sz="3600" dirty="0"/>
          </a:p>
          <a:p>
            <a:r>
              <a:rPr lang="en-GB" sz="3600" dirty="0" err="1"/>
              <a:t>ArXiv</a:t>
            </a:r>
            <a:endParaRPr lang="en-GB" sz="3600" dirty="0"/>
          </a:p>
          <a:p>
            <a:endParaRPr lang="en-GB" sz="3600" dirty="0"/>
          </a:p>
          <a:p>
            <a:r>
              <a:rPr lang="en-GB" sz="3600" dirty="0"/>
              <a:t>Wolfram </a:t>
            </a:r>
            <a:r>
              <a:rPr lang="en-GB" sz="3600" dirty="0" err="1"/>
              <a:t>Mathworld</a:t>
            </a:r>
            <a:endParaRPr lang="en-GB" sz="3600" dirty="0"/>
          </a:p>
          <a:p>
            <a:pPr marL="0" indent="0">
              <a:buNone/>
            </a:pPr>
            <a:endParaRPr lang="en-GB" sz="3600" dirty="0"/>
          </a:p>
          <a:p>
            <a:pPr marL="0" indent="0">
              <a:buNone/>
            </a:pPr>
            <a:endParaRPr lang="en-GB" sz="3600" dirty="0"/>
          </a:p>
          <a:p>
            <a:pPr marL="0" indent="0">
              <a:buNone/>
            </a:pPr>
            <a:endParaRPr lang="en-GB" sz="3600" dirty="0"/>
          </a:p>
        </p:txBody>
      </p:sp>
      <p:pic>
        <p:nvPicPr>
          <p:cNvPr id="5" name="Audio 4">
            <a:hlinkClick r:id="" action="ppaction://media"/>
            <a:extLst>
              <a:ext uri="{FF2B5EF4-FFF2-40B4-BE49-F238E27FC236}">
                <a16:creationId xmlns:a16="http://schemas.microsoft.com/office/drawing/2014/main" xmlns="" id="{5A322F94-B319-4459-9F3F-CF4CB307981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4784062"/>
      </p:ext>
    </p:extLst>
  </p:cSld>
  <p:clrMapOvr>
    <a:masterClrMapping/>
  </p:clrMapOvr>
  <mc:AlternateContent xmlns:mc="http://schemas.openxmlformats.org/markup-compatibility/2006" xmlns:p14="http://schemas.microsoft.com/office/powerpoint/2010/main">
    <mc:Choice Requires="p14">
      <p:transition spd="slow" p14:dur="2000" advTm="259514"/>
    </mc:Choice>
    <mc:Fallback xmlns="">
      <p:transition spd="slow" advTm="259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9"/>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9"/>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9"/>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29"/>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29"/>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29"/>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14802-985D-49FC-9AD5-3D43B3C49900}"/>
              </a:ext>
            </a:extLst>
          </p:cNvPr>
          <p:cNvSpPr>
            <a:spLocks noGrp="1"/>
          </p:cNvSpPr>
          <p:nvPr>
            <p:ph type="title"/>
          </p:nvPr>
        </p:nvSpPr>
        <p:spPr/>
        <p:txBody>
          <a:bodyPr/>
          <a:lstStyle/>
          <a:p>
            <a:r>
              <a:rPr lang="en-US" dirty="0"/>
              <a:t>Question</a:t>
            </a:r>
            <a:endParaRPr lang="en-GB" dirty="0"/>
          </a:p>
        </p:txBody>
      </p:sp>
      <p:sp>
        <p:nvSpPr>
          <p:cNvPr id="3" name="Content Placeholder 2">
            <a:extLst>
              <a:ext uri="{FF2B5EF4-FFF2-40B4-BE49-F238E27FC236}">
                <a16:creationId xmlns:a16="http://schemas.microsoft.com/office/drawing/2014/main" xmlns="" id="{30C05B41-F5FA-405C-AE82-F50C8F4B6791}"/>
              </a:ext>
            </a:extLst>
          </p:cNvPr>
          <p:cNvSpPr>
            <a:spLocks noGrp="1"/>
          </p:cNvSpPr>
          <p:nvPr>
            <p:ph idx="1"/>
          </p:nvPr>
        </p:nvSpPr>
        <p:spPr/>
        <p:txBody>
          <a:bodyPr/>
          <a:lstStyle/>
          <a:p>
            <a:pPr marL="0" indent="0">
              <a:buNone/>
            </a:pPr>
            <a:r>
              <a:rPr lang="en-US" dirty="0"/>
              <a:t>You’ll be asked questions throughout this slideshow, via menti.com </a:t>
            </a:r>
          </a:p>
          <a:p>
            <a:pPr marL="0" indent="0">
              <a:buNone/>
            </a:pPr>
            <a:r>
              <a:rPr lang="en-US" dirty="0"/>
              <a:t>Please stop watching the slideshow at this point, answer the question, and then return to the slideshow. </a:t>
            </a:r>
          </a:p>
          <a:p>
            <a:pPr marL="0" indent="0">
              <a:buNone/>
            </a:pPr>
            <a:endParaRPr lang="en-US" dirty="0"/>
          </a:p>
          <a:p>
            <a:pPr marL="0" indent="0">
              <a:buNone/>
            </a:pPr>
            <a:r>
              <a:rPr lang="en-US" dirty="0"/>
              <a:t>Go to </a:t>
            </a:r>
            <a:r>
              <a:rPr lang="en-US" u="sng" dirty="0"/>
              <a:t>menti.com </a:t>
            </a:r>
            <a:r>
              <a:rPr lang="en-US" dirty="0"/>
              <a:t>and use the code </a:t>
            </a:r>
            <a:r>
              <a:rPr lang="en-US" u="sng" dirty="0"/>
              <a:t>54 73 08</a:t>
            </a:r>
            <a:endParaRPr lang="en-GB" u="sng" dirty="0"/>
          </a:p>
        </p:txBody>
      </p:sp>
      <p:pic>
        <p:nvPicPr>
          <p:cNvPr id="5" name="Audio 4">
            <a:hlinkClick r:id="" action="ppaction://media"/>
            <a:extLst>
              <a:ext uri="{FF2B5EF4-FFF2-40B4-BE49-F238E27FC236}">
                <a16:creationId xmlns:a16="http://schemas.microsoft.com/office/drawing/2014/main" xmlns="" id="{F545158A-B6A9-4FA2-95D2-15A2F74411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87186571"/>
      </p:ext>
    </p:extLst>
  </p:cSld>
  <p:clrMapOvr>
    <a:masterClrMapping/>
  </p:clrMapOvr>
  <mc:AlternateContent xmlns:mc="http://schemas.openxmlformats.org/markup-compatibility/2006" xmlns:p14="http://schemas.microsoft.com/office/powerpoint/2010/main">
    <mc:Choice Requires="p14">
      <p:transition spd="slow" p14:dur="2000" advTm="17092"/>
    </mc:Choice>
    <mc:Fallback xmlns="">
      <p:transition spd="slow" advTm="1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Plagiarism</a:t>
            </a:r>
          </a:p>
        </p:txBody>
      </p:sp>
      <p:sp>
        <p:nvSpPr>
          <p:cNvPr id="3" name="Content Placeholder 2"/>
          <p:cNvSpPr>
            <a:spLocks noGrp="1"/>
          </p:cNvSpPr>
          <p:nvPr>
            <p:ph idx="4294967295"/>
          </p:nvPr>
        </p:nvSpPr>
        <p:spPr>
          <a:xfrm>
            <a:off x="0" y="1600200"/>
            <a:ext cx="8229600" cy="4525963"/>
          </a:xfrm>
        </p:spPr>
        <p:txBody>
          <a:bodyPr>
            <a:normAutofit/>
          </a:bodyPr>
          <a:lstStyle/>
          <a:p>
            <a:endParaRPr lang="en-GB" sz="3600" dirty="0"/>
          </a:p>
          <a:p>
            <a:pPr marL="0" indent="0">
              <a:buNone/>
            </a:pPr>
            <a:endParaRPr lang="en-GB" sz="3600" dirty="0"/>
          </a:p>
          <a:p>
            <a:pPr marL="0" indent="0">
              <a:buNone/>
            </a:pPr>
            <a:endParaRPr lang="en-GB" sz="3600"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550" y="2027238"/>
            <a:ext cx="6437313"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a:extLst>
              <a:ext uri="{FF2B5EF4-FFF2-40B4-BE49-F238E27FC236}">
                <a16:creationId xmlns:a16="http://schemas.microsoft.com/office/drawing/2014/main" xmlns="" id="{51843321-DEDC-4683-989F-FA8C0CD381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27828194"/>
      </p:ext>
    </p:extLst>
  </p:cSld>
  <p:clrMapOvr>
    <a:masterClrMapping/>
  </p:clrMapOvr>
  <mc:AlternateContent xmlns:mc="http://schemas.openxmlformats.org/markup-compatibility/2006" xmlns:p14="http://schemas.microsoft.com/office/powerpoint/2010/main">
    <mc:Choice Requires="p14">
      <p:transition spd="slow" p14:dur="2000" advTm="54006"/>
    </mc:Choice>
    <mc:Fallback xmlns="">
      <p:transition spd="slow" advTm="54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Plagiarism – Maths </a:t>
            </a:r>
            <a:r>
              <a:rPr lang="en-GB" dirty="0" err="1"/>
              <a:t>Dept</a:t>
            </a:r>
            <a:r>
              <a:rPr lang="en-GB" dirty="0"/>
              <a:t> guidelines</a:t>
            </a:r>
          </a:p>
        </p:txBody>
      </p:sp>
      <p:sp>
        <p:nvSpPr>
          <p:cNvPr id="3" name="Content Placeholder 2"/>
          <p:cNvSpPr>
            <a:spLocks noGrp="1"/>
          </p:cNvSpPr>
          <p:nvPr>
            <p:ph idx="1"/>
          </p:nvPr>
        </p:nvSpPr>
        <p:spPr>
          <a:xfrm>
            <a:off x="467544" y="1268760"/>
            <a:ext cx="8229600" cy="5328592"/>
          </a:xfrm>
        </p:spPr>
        <p:txBody>
          <a:bodyPr>
            <a:normAutofit fontScale="25000" lnSpcReduction="20000"/>
          </a:bodyPr>
          <a:lstStyle/>
          <a:p>
            <a:endParaRPr lang="en-GB" sz="7400" dirty="0"/>
          </a:p>
          <a:p>
            <a:pPr marL="0" indent="0">
              <a:buNone/>
            </a:pPr>
            <a:r>
              <a:rPr lang="en-GB" sz="9600" dirty="0"/>
              <a:t>if you have worked with or consulted other people on assessed work or a project you </a:t>
            </a:r>
            <a:r>
              <a:rPr lang="en-GB" sz="9600" b="1" dirty="0"/>
              <a:t>must acknowledge their input</a:t>
            </a:r>
          </a:p>
          <a:p>
            <a:pPr marL="0" indent="0">
              <a:buNone/>
            </a:pPr>
            <a:endParaRPr lang="en-GB" sz="9600" b="1" dirty="0"/>
          </a:p>
          <a:p>
            <a:pPr marL="0" indent="0">
              <a:buNone/>
            </a:pPr>
            <a:r>
              <a:rPr lang="en-GB" sz="9600" dirty="0"/>
              <a:t>if you copy text or diagrams from a book or a journal or the internet or another person this </a:t>
            </a:r>
            <a:r>
              <a:rPr lang="en-GB" sz="9600" b="1" dirty="0"/>
              <a:t>must be acknowledged in the text and there must be a corresponding reference in the bibliography</a:t>
            </a:r>
          </a:p>
          <a:p>
            <a:pPr marL="0" indent="0">
              <a:buNone/>
            </a:pPr>
            <a:endParaRPr lang="en-GB" sz="9600" b="1" dirty="0"/>
          </a:p>
          <a:p>
            <a:pPr marL="0" indent="0">
              <a:buNone/>
            </a:pPr>
            <a:r>
              <a:rPr lang="en-GB" sz="9600" dirty="0"/>
              <a:t>assessed work and projects </a:t>
            </a:r>
            <a:r>
              <a:rPr lang="en-GB" sz="9600" b="1" dirty="0"/>
              <a:t>must be your own unaided work</a:t>
            </a:r>
          </a:p>
          <a:p>
            <a:pPr marL="0" indent="0">
              <a:buNone/>
            </a:pPr>
            <a:endParaRPr lang="en-GB" sz="9600" dirty="0"/>
          </a:p>
          <a:p>
            <a:pPr marL="0" indent="0">
              <a:buNone/>
            </a:pPr>
            <a:r>
              <a:rPr lang="en-GB" sz="9600" dirty="0"/>
              <a:t>each piece of work </a:t>
            </a:r>
            <a:r>
              <a:rPr lang="en-GB" sz="9600" b="1" dirty="0"/>
              <a:t>must be accompanied by a signed declaration</a:t>
            </a:r>
            <a:r>
              <a:rPr lang="en-GB" sz="9600" dirty="0"/>
              <a:t>, ‘This is my own unaided work unless stated otherwise’</a:t>
            </a:r>
          </a:p>
          <a:p>
            <a:pPr marL="0" indent="0">
              <a:buNone/>
            </a:pPr>
            <a:endParaRPr lang="en-GB" sz="4200" dirty="0"/>
          </a:p>
          <a:p>
            <a:pPr marL="0" indent="0">
              <a:buNone/>
            </a:pPr>
            <a:endParaRPr lang="en-GB" sz="3600" dirty="0"/>
          </a:p>
          <a:p>
            <a:pPr marL="0" indent="0">
              <a:buNone/>
            </a:pPr>
            <a:endParaRPr lang="en-GB" sz="3600" dirty="0"/>
          </a:p>
        </p:txBody>
      </p:sp>
      <p:pic>
        <p:nvPicPr>
          <p:cNvPr id="4" name="Audio 3">
            <a:hlinkClick r:id="" action="ppaction://media"/>
            <a:extLst>
              <a:ext uri="{FF2B5EF4-FFF2-40B4-BE49-F238E27FC236}">
                <a16:creationId xmlns:a16="http://schemas.microsoft.com/office/drawing/2014/main" xmlns="" id="{54E7F09A-8AB2-4A64-BE86-3646D01CC3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51970373"/>
      </p:ext>
    </p:extLst>
  </p:cSld>
  <p:clrMapOvr>
    <a:masterClrMapping/>
  </p:clrMapOvr>
  <mc:AlternateContent xmlns:mc="http://schemas.openxmlformats.org/markup-compatibility/2006" xmlns:p14="http://schemas.microsoft.com/office/powerpoint/2010/main">
    <mc:Choice Requires="p14">
      <p:transition spd="slow" p14:dur="2000" advTm="64406"/>
    </mc:Choice>
    <mc:Fallback xmlns="">
      <p:transition spd="slow" advTm="6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Plagiarism – how to avoid it</a:t>
            </a:r>
          </a:p>
        </p:txBody>
      </p:sp>
      <p:sp>
        <p:nvSpPr>
          <p:cNvPr id="3" name="Content Placeholder 2"/>
          <p:cNvSpPr>
            <a:spLocks noGrp="1"/>
          </p:cNvSpPr>
          <p:nvPr>
            <p:ph idx="1"/>
          </p:nvPr>
        </p:nvSpPr>
        <p:spPr>
          <a:xfrm>
            <a:off x="467544" y="1556792"/>
            <a:ext cx="8229600" cy="4525963"/>
          </a:xfrm>
        </p:spPr>
        <p:txBody>
          <a:bodyPr>
            <a:normAutofit/>
          </a:bodyPr>
          <a:lstStyle/>
          <a:p>
            <a:pPr marL="457200" indent="-457200">
              <a:lnSpc>
                <a:spcPct val="90000"/>
              </a:lnSpc>
              <a:buFontTx/>
              <a:buAutoNum type="arabicPeriod"/>
            </a:pPr>
            <a:r>
              <a:rPr lang="en-GB" sz="3600" dirty="0">
                <a:cs typeface="Calibri" pitchFamily="34" charset="0"/>
              </a:rPr>
              <a:t>Plan the time you need to research, write and review your work</a:t>
            </a:r>
          </a:p>
          <a:p>
            <a:pPr marL="457200" indent="-457200">
              <a:lnSpc>
                <a:spcPct val="90000"/>
              </a:lnSpc>
              <a:buFontTx/>
              <a:buAutoNum type="arabicPeriod"/>
            </a:pPr>
            <a:endParaRPr lang="en-GB" sz="800" dirty="0">
              <a:cs typeface="Calibri" pitchFamily="34" charset="0"/>
            </a:endParaRPr>
          </a:p>
          <a:p>
            <a:pPr marL="457200" indent="-457200">
              <a:lnSpc>
                <a:spcPct val="90000"/>
              </a:lnSpc>
              <a:buFontTx/>
              <a:buAutoNum type="arabicPeriod"/>
            </a:pPr>
            <a:r>
              <a:rPr lang="en-GB" sz="3600" dirty="0">
                <a:cs typeface="Calibri" pitchFamily="34" charset="0"/>
              </a:rPr>
              <a:t>Take good notes, including details of sources and page numbers (when appropriate)</a:t>
            </a:r>
          </a:p>
          <a:p>
            <a:pPr marL="457200" indent="-457200">
              <a:lnSpc>
                <a:spcPct val="90000"/>
              </a:lnSpc>
              <a:buFontTx/>
              <a:buAutoNum type="arabicPeriod"/>
            </a:pPr>
            <a:endParaRPr lang="en-GB" sz="800" dirty="0">
              <a:cs typeface="Calibri" pitchFamily="34" charset="0"/>
            </a:endParaRPr>
          </a:p>
          <a:p>
            <a:pPr marL="457200" indent="-457200">
              <a:lnSpc>
                <a:spcPct val="90000"/>
              </a:lnSpc>
              <a:buFontTx/>
              <a:buAutoNum type="arabicPeriod"/>
            </a:pPr>
            <a:r>
              <a:rPr lang="en-GB" sz="3600" dirty="0">
                <a:cs typeface="Calibri" pitchFamily="34" charset="0"/>
              </a:rPr>
              <a:t>Cite and reference the sources you use in your work</a:t>
            </a:r>
          </a:p>
          <a:p>
            <a:pPr marL="0" indent="0">
              <a:buNone/>
            </a:pPr>
            <a:endParaRPr lang="en-GB" sz="3600" dirty="0"/>
          </a:p>
          <a:p>
            <a:pPr marL="0" indent="0">
              <a:buNone/>
            </a:pPr>
            <a:endParaRPr lang="en-GB" sz="3600" dirty="0"/>
          </a:p>
          <a:p>
            <a:pPr marL="0" indent="0">
              <a:buNone/>
            </a:pPr>
            <a:endParaRPr lang="en-GB" sz="3600" dirty="0"/>
          </a:p>
        </p:txBody>
      </p:sp>
      <p:pic>
        <p:nvPicPr>
          <p:cNvPr id="4" name="Audio 3">
            <a:hlinkClick r:id="" action="ppaction://media"/>
            <a:extLst>
              <a:ext uri="{FF2B5EF4-FFF2-40B4-BE49-F238E27FC236}">
                <a16:creationId xmlns:a16="http://schemas.microsoft.com/office/drawing/2014/main" xmlns="" id="{F33BCBD2-599B-4F30-988D-AF2739B461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58682693"/>
      </p:ext>
    </p:extLst>
  </p:cSld>
  <p:clrMapOvr>
    <a:masterClrMapping/>
  </p:clrMapOvr>
  <mc:AlternateContent xmlns:mc="http://schemas.openxmlformats.org/markup-compatibility/2006" xmlns:p14="http://schemas.microsoft.com/office/powerpoint/2010/main">
    <mc:Choice Requires="p14">
      <p:transition spd="slow" p14:dur="2000" advTm="102355"/>
    </mc:Choice>
    <mc:Fallback xmlns="">
      <p:transition spd="slow" advTm="102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226&quot;&gt;&lt;/object&gt;&lt;object type=&quot;2&quot; unique_id=&quot;10227&quot;&gt;&lt;object type=&quot;3&quot; unique_id=&quot;10228&quot;&gt;&lt;property id=&quot;20148&quot; value=&quot;5&quot;/&gt;&lt;property id=&quot;20300&quot; value=&quot;Slide 1 - &amp;quot;Library resources  &amp;#x0D;&amp;#x0A;for 2nd year Maths projects&amp;#x0D;&amp;#x0A;&amp;#x0D;&amp;#x0A;&amp;#x0D;&amp;#x0A;&amp;#x0D;&amp;#x0A;http://www3.imperial.ac.uk/library/subjectsandsupport/maths &amp;#x0D;&amp;#x0A;&amp;#x0D;&amp;#x0A;&amp;#x0D;&amp;#x0A;&amp;quot;&quot;/&gt;&lt;property id=&quot;20307&quot; value=&quot;257&quot;/&gt;&lt;/object&gt;&lt;object type=&quot;3&quot; unique_id=&quot;10229&quot;&gt;&lt;property id=&quot;20148&quot; value=&quot;5&quot;/&gt;&lt;property id=&quot;20300&quot; value=&quot;Slide 2 - &amp;quot;Useful information&amp;quot;&quot;/&gt;&lt;property id=&quot;20307&quot; value=&quot;264&quot;/&gt;&lt;/object&gt;&lt;object type=&quot;3&quot; unique_id=&quot;10231&quot;&gt;&lt;property id=&quot;20148&quot; value=&quot;5&quot;/&gt;&lt;property id=&quot;20300&quot; value=&quot;Slide 3 - &amp;quot;Relevant search tools for resources&amp;quot;&quot;/&gt;&lt;property id=&quot;20307&quot; value=&quot;258&quot;/&gt;&lt;/object&gt;&lt;object type=&quot;3&quot; unique_id=&quot;10232&quot;&gt;&lt;property id=&quot;20148&quot; value=&quot;5&quot;/&gt;&lt;property id=&quot;20300&quot; value=&quot;Slide 4 - &amp;quot;Plagiarism: a definition&amp;quot;&quot;/&gt;&lt;property id=&quot;20307&quot; value=&quot;265&quot;/&gt;&lt;/object&gt;&lt;object type=&quot;3&quot; unique_id=&quot;10233&quot;&gt;&lt;property id=&quot;20148&quot; value=&quot;5&quot;/&gt;&lt;property id=&quot;20300&quot; value=&quot;Slide 6 - &amp;quot;&amp;#x0D;&amp;#x0A;How do you avoid plagiarism?&amp;quot;&quot;/&gt;&lt;property id=&quot;20307&quot; value=&quot;267&quot;/&gt;&lt;/object&gt;&lt;object type=&quot;3&quot; unique_id=&quot;10234&quot;&gt;&lt;property id=&quot;20148&quot; value=&quot;5&quot;/&gt;&lt;property id=&quot;20300&quot; value=&quot;Slide 7 - &amp;quot;Referencing is...&amp;quot;&quot;/&gt;&lt;property id=&quot;20307&quot; value=&quot;261&quot;/&gt;&lt;/object&gt;&lt;object type=&quot;3&quot; unique_id=&quot;10235&quot;&gt;&lt;property id=&quot;20148&quot; value=&quot;5&quot;/&gt;&lt;property id=&quot;20300&quot; value=&quot;Slide 9 - &amp;quot;Questions?&amp;quot;&quot;/&gt;&lt;property id=&quot;20307&quot; value=&quot;263&quot;/&gt;&lt;/object&gt;&lt;object type=&quot;3&quot; unique_id=&quot;10246&quot;&gt;&lt;property id=&quot;20148&quot; value=&quot;5&quot;/&gt;&lt;property id=&quot;20300&quot; value=&quot;Slide 5 - &amp;quot;Plagiarism (Cheating) &amp;#x0D;&amp;#x0A;Department of Mathematics guidelines&amp;quot;&quot;/&gt;&lt;property id=&quot;20307&quot; value=&quot;271&quot;/&gt;&lt;/object&gt;&lt;object type=&quot;3&quot; unique_id=&quot;10247&quot;&gt;&lt;property id=&quot;20148&quot; value=&quot;5&quot;/&gt;&lt;property id=&quot;20300&quot; value=&quot;Slide 8 - &amp;quot;Referencing&amp;quot;&quot;/&gt;&lt;property id=&quot;20307&quot; value=&quot;275&quot;/&gt;&lt;/objec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DVSHAPEID" val="3s4K5cxacH8TTcAo540XLR"/>
</p:tagLst>
</file>

<file path=ppt/tags/tag11.xml><?xml version="1.0" encoding="utf-8"?>
<p:tagLst xmlns:a="http://schemas.openxmlformats.org/drawingml/2006/main" xmlns:r="http://schemas.openxmlformats.org/officeDocument/2006/relationships" xmlns:p="http://schemas.openxmlformats.org/presentationml/2006/main">
  <p:tag name="DVSHAPEID" val="5TyWSzG7gLm6gTVcti8MEC"/>
</p:tagLst>
</file>

<file path=ppt/tags/tag12.xml><?xml version="1.0" encoding="utf-8"?>
<p:tagLst xmlns:a="http://schemas.openxmlformats.org/drawingml/2006/main" xmlns:r="http://schemas.openxmlformats.org/officeDocument/2006/relationships" xmlns:p="http://schemas.openxmlformats.org/presentationml/2006/main">
  <p:tag name="DVSECTIONID" val="vftiHmYIR96MADG6TCTsBU"/>
</p:tagLst>
</file>

<file path=ppt/tags/tag13.xml><?xml version="1.0" encoding="utf-8"?>
<p:tagLst xmlns:a="http://schemas.openxmlformats.org/drawingml/2006/main" xmlns:r="http://schemas.openxmlformats.org/officeDocument/2006/relationships" xmlns:p="http://schemas.openxmlformats.org/presentationml/2006/main">
  <p:tag name="DVSHAPEID" val="3s4K5cxacH8TTcAo540XLR"/>
</p:tagLst>
</file>

<file path=ppt/tags/tag14.xml><?xml version="1.0" encoding="utf-8"?>
<p:tagLst xmlns:a="http://schemas.openxmlformats.org/drawingml/2006/main" xmlns:r="http://schemas.openxmlformats.org/officeDocument/2006/relationships" xmlns:p="http://schemas.openxmlformats.org/presentationml/2006/main">
  <p:tag name="DVSHAPEID" val="5TyWSzG7gLm6gTVcti8MEC"/>
</p:tagLst>
</file>

<file path=ppt/tags/tag15.xml><?xml version="1.0" encoding="utf-8"?>
<p:tagLst xmlns:a="http://schemas.openxmlformats.org/drawingml/2006/main" xmlns:r="http://schemas.openxmlformats.org/officeDocument/2006/relationships" xmlns:p="http://schemas.openxmlformats.org/presentationml/2006/main">
  <p:tag name="DVSECTIONID" val="vftiHmYIR96MADG6TCTsBU"/>
</p:tagLst>
</file>

<file path=ppt/tags/tag16.xml><?xml version="1.0" encoding="utf-8"?>
<p:tagLst xmlns:a="http://schemas.openxmlformats.org/drawingml/2006/main" xmlns:r="http://schemas.openxmlformats.org/officeDocument/2006/relationships" xmlns:p="http://schemas.openxmlformats.org/presentationml/2006/main">
  <p:tag name="DVSHAPEID" val="3s4K5cxacH8TTcAo540XLR"/>
</p:tagLst>
</file>

<file path=ppt/tags/tag17.xml><?xml version="1.0" encoding="utf-8"?>
<p:tagLst xmlns:a="http://schemas.openxmlformats.org/drawingml/2006/main" xmlns:r="http://schemas.openxmlformats.org/officeDocument/2006/relationships" xmlns:p="http://schemas.openxmlformats.org/presentationml/2006/main">
  <p:tag name="DVSHAPEID" val="5TyWSzG7gLm6gTVcti8MEC"/>
</p:tagLst>
</file>

<file path=ppt/tags/tag2.xml><?xml version="1.0" encoding="utf-8"?>
<p:tagLst xmlns:a="http://schemas.openxmlformats.org/drawingml/2006/main" xmlns:r="http://schemas.openxmlformats.org/officeDocument/2006/relationships" xmlns:p="http://schemas.openxmlformats.org/presentationml/2006/main">
  <p:tag name="DVSECTIONID" val="GFPJfmunbtJy0T3ARwgZfT"/>
</p:tagLst>
</file>

<file path=ppt/tags/tag3.xml><?xml version="1.0" encoding="utf-8"?>
<p:tagLst xmlns:a="http://schemas.openxmlformats.org/drawingml/2006/main" xmlns:r="http://schemas.openxmlformats.org/officeDocument/2006/relationships" xmlns:p="http://schemas.openxmlformats.org/presentationml/2006/main">
  <p:tag name="DVSHAPEID" val="NJhe0AyLFAXvbS1LSx4qdO"/>
</p:tagLst>
</file>

<file path=ppt/tags/tag4.xml><?xml version="1.0" encoding="utf-8"?>
<p:tagLst xmlns:a="http://schemas.openxmlformats.org/drawingml/2006/main" xmlns:r="http://schemas.openxmlformats.org/officeDocument/2006/relationships" xmlns:p="http://schemas.openxmlformats.org/presentationml/2006/main">
  <p:tag name="DVSHAPEID" val="D2Dvf6poqd034Cd0wYYY0R"/>
</p:tagLst>
</file>

<file path=ppt/tags/tag5.xml><?xml version="1.0" encoding="utf-8"?>
<p:tagLst xmlns:a="http://schemas.openxmlformats.org/drawingml/2006/main" xmlns:r="http://schemas.openxmlformats.org/officeDocument/2006/relationships" xmlns:p="http://schemas.openxmlformats.org/presentationml/2006/main">
  <p:tag name="DVSHAPEID" val="91Wu9H37NacZ5fBuksmh9K"/>
</p:tagLst>
</file>

<file path=ppt/tags/tag6.xml><?xml version="1.0" encoding="utf-8"?>
<p:tagLst xmlns:a="http://schemas.openxmlformats.org/drawingml/2006/main" xmlns:r="http://schemas.openxmlformats.org/officeDocument/2006/relationships" xmlns:p="http://schemas.openxmlformats.org/presentationml/2006/main">
  <p:tag name="DVSHAPEID" val="u7OoxS05seOLSByLXHkiqQ"/>
</p:tagLst>
</file>

<file path=ppt/tags/tag7.xml><?xml version="1.0" encoding="utf-8"?>
<p:tagLst xmlns:a="http://schemas.openxmlformats.org/drawingml/2006/main" xmlns:r="http://schemas.openxmlformats.org/officeDocument/2006/relationships" xmlns:p="http://schemas.openxmlformats.org/presentationml/2006/main">
  <p:tag name="TIMING" val="|9.9|40.6|41.1|23.9|60.3|67.6"/>
</p:tagLst>
</file>

<file path=ppt/tags/tag8.xml><?xml version="1.0" encoding="utf-8"?>
<p:tagLst xmlns:a="http://schemas.openxmlformats.org/drawingml/2006/main" xmlns:r="http://schemas.openxmlformats.org/officeDocument/2006/relationships" xmlns:p="http://schemas.openxmlformats.org/presentationml/2006/main">
  <p:tag name="TIMING" val="|6|13.1|13.6|37.3|12.9|19.1"/>
</p:tagLst>
</file>

<file path=ppt/tags/tag9.xml><?xml version="1.0" encoding="utf-8"?>
<p:tagLst xmlns:a="http://schemas.openxmlformats.org/drawingml/2006/main" xmlns:r="http://schemas.openxmlformats.org/officeDocument/2006/relationships" xmlns:p="http://schemas.openxmlformats.org/presentationml/2006/main">
  <p:tag name="DVSECTIONID" val="vftiHmYIR96MADG6TCTsBU"/>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rlin-y">
      <a:majorFont>
        <a:latin typeface="Berlin Sans FB"/>
        <a:ea typeface=""/>
        <a:cs typeface=""/>
      </a:majorFont>
      <a:minorFont>
        <a:latin typeface="Berlin Sans F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rlin-y">
      <a:majorFont>
        <a:latin typeface="Berlin Sans FB"/>
        <a:ea typeface=""/>
        <a:cs typeface=""/>
      </a:majorFont>
      <a:minorFont>
        <a:latin typeface="Berlin Sans F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rlin-y">
      <a:majorFont>
        <a:latin typeface="Berlin Sans FB"/>
        <a:ea typeface=""/>
        <a:cs typeface=""/>
      </a:majorFont>
      <a:minorFont>
        <a:latin typeface="Berlin Sans F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owerpoint-template-purple">
  <a:themeElements>
    <a:clrScheme name="Imperial colours - violet">
      <a:dk1>
        <a:srgbClr val="4C4C4C"/>
      </a:dk1>
      <a:lt1>
        <a:sysClr val="window" lastClr="FFFFFF"/>
      </a:lt1>
      <a:dk2>
        <a:srgbClr val="000000"/>
      </a:dk2>
      <a:lt2>
        <a:srgbClr val="B3B3B3"/>
      </a:lt2>
      <a:accent1>
        <a:srgbClr val="960078"/>
      </a:accent1>
      <a:accent2>
        <a:srgbClr val="006EAF"/>
      </a:accent2>
      <a:accent3>
        <a:srgbClr val="0CA1CD"/>
      </a:accent3>
      <a:accent4>
        <a:srgbClr val="66A40A"/>
      </a:accent4>
      <a:accent5>
        <a:srgbClr val="DD2501"/>
      </a:accent5>
      <a:accent6>
        <a:srgbClr val="EC7300"/>
      </a:accent6>
      <a:hlink>
        <a:srgbClr val="006EAF"/>
      </a:hlink>
      <a:folHlink>
        <a:srgbClr val="C81E7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rlin-y">
      <a:majorFont>
        <a:latin typeface="Berlin Sans FB"/>
        <a:ea typeface=""/>
        <a:cs typeface=""/>
      </a:majorFont>
      <a:minorFont>
        <a:latin typeface="Berlin Sans F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122D4090CB8F4288D570B89746B5F6" ma:contentTypeVersion="11" ma:contentTypeDescription="Create a new document." ma:contentTypeScope="" ma:versionID="f7330dbdca2e3586d760fa35915db287">
  <xsd:schema xmlns:xsd="http://www.w3.org/2001/XMLSchema" xmlns:xs="http://www.w3.org/2001/XMLSchema" xmlns:p="http://schemas.microsoft.com/office/2006/metadata/properties" xmlns:ns2="7da0db0c-0752-48e5-8207-214a64973b85" xmlns:ns3="fcd10c3d-33a5-40b3-893e-35def5bf2b83" targetNamespace="http://schemas.microsoft.com/office/2006/metadata/properties" ma:root="true" ma:fieldsID="3d4b8829fb41c37d37ded04540166ab0" ns2:_="" ns3:_="">
    <xsd:import namespace="7da0db0c-0752-48e5-8207-214a64973b85"/>
    <xsd:import namespace="fcd10c3d-33a5-40b3-893e-35def5bf2b8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a0db0c-0752-48e5-8207-214a64973b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d10c3d-33a5-40b3-893e-35def5bf2b8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2D77EF-BB87-41FB-8AFB-07986450EE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a0db0c-0752-48e5-8207-214a64973b85"/>
    <ds:schemaRef ds:uri="fcd10c3d-33a5-40b3-893e-35def5bf2b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681E92-67BD-4C95-BE10-7819BC354CDD}">
  <ds:schemaRefs>
    <ds:schemaRef ds:uri="http://schemas.microsoft.com/sharepoint/v3/contenttype/forms"/>
  </ds:schemaRefs>
</ds:datastoreItem>
</file>

<file path=customXml/itemProps3.xml><?xml version="1.0" encoding="utf-8"?>
<ds:datastoreItem xmlns:ds="http://schemas.openxmlformats.org/officeDocument/2006/customXml" ds:itemID="{1C7A57FD-4B77-4688-A405-72C47608CA92}">
  <ds:schemaRefs>
    <ds:schemaRef ds:uri="fcd10c3d-33a5-40b3-893e-35def5bf2b83"/>
    <ds:schemaRef ds:uri="http://purl.org/dc/dcmitype/"/>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7da0db0c-0752-48e5-8207-214a64973b85"/>
    <ds:schemaRef ds:uri="http://purl.org/dc/elements/1.1/"/>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7283</TotalTime>
  <Words>2574</Words>
  <Application>Microsoft Office PowerPoint</Application>
  <PresentationFormat>On-screen Show (4:3)</PresentationFormat>
  <Paragraphs>360</Paragraphs>
  <Slides>34</Slides>
  <Notes>30</Notes>
  <HiddenSlides>0</HiddenSlides>
  <MMClips>34</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34</vt:i4>
      </vt:variant>
    </vt:vector>
  </HeadingPairs>
  <TitlesOfParts>
    <vt:vector size="44" baseType="lpstr">
      <vt:lpstr>Arial</vt:lpstr>
      <vt:lpstr>Berlin Sans FB</vt:lpstr>
      <vt:lpstr>Calibri</vt:lpstr>
      <vt:lpstr>Century Gothic</vt:lpstr>
      <vt:lpstr>Times</vt:lpstr>
      <vt:lpstr>Office Theme</vt:lpstr>
      <vt:lpstr>1_Office Theme</vt:lpstr>
      <vt:lpstr>2_Office Theme</vt:lpstr>
      <vt:lpstr>Powerpoint-template-purple</vt:lpstr>
      <vt:lpstr>3_Office Theme</vt:lpstr>
      <vt:lpstr>  2nd year Maths projects : Research and critical thinking  </vt:lpstr>
      <vt:lpstr>Introduction</vt:lpstr>
      <vt:lpstr>Question</vt:lpstr>
      <vt:lpstr>Resources</vt:lpstr>
      <vt:lpstr>Searching for articles</vt:lpstr>
      <vt:lpstr>Question</vt:lpstr>
      <vt:lpstr>Plagiarism</vt:lpstr>
      <vt:lpstr>Plagiarism – Maths Dept guidelines</vt:lpstr>
      <vt:lpstr>Plagiarism – how to avoid it</vt:lpstr>
      <vt:lpstr>PowerPoint Presentation</vt:lpstr>
      <vt:lpstr>PowerPoint Presentation</vt:lpstr>
      <vt:lpstr>Where can you find help?</vt:lpstr>
      <vt:lpstr>When can you find help?</vt:lpstr>
      <vt:lpstr>What is critical thinking? </vt:lpstr>
      <vt:lpstr>What is critical thinking? </vt:lpstr>
      <vt:lpstr>PowerPoint Presentation</vt:lpstr>
      <vt:lpstr>PowerPoint Presentation</vt:lpstr>
      <vt:lpstr>PowerPoint Presentation</vt:lpstr>
      <vt:lpstr>PowerPoint Presentation</vt:lpstr>
      <vt:lpstr>PowerPoint Presentation</vt:lpstr>
      <vt:lpstr>Question</vt:lpstr>
      <vt:lpstr>Reading a paper</vt:lpstr>
      <vt:lpstr>Reading a paper</vt:lpstr>
      <vt:lpstr>Reading a paper</vt:lpstr>
      <vt:lpstr>Reading a paper</vt:lpstr>
      <vt:lpstr>Reading a paper</vt:lpstr>
      <vt:lpstr>Reading a paper</vt:lpstr>
      <vt:lpstr>Evaluating a paper</vt:lpstr>
      <vt:lpstr>Evaluating a paper</vt:lpstr>
      <vt:lpstr>Evaluating a paper</vt:lpstr>
      <vt:lpstr>Evaluating a paper</vt:lpstr>
      <vt:lpstr>How to think critically:</vt:lpstr>
      <vt:lpstr>When can you find help?</vt:lpstr>
      <vt:lpstr>Question</vt:lpstr>
    </vt:vector>
  </TitlesOfParts>
  <Company>FutureBrand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Emma Graham</dc:creator>
  <cp:lastModifiedBy>Inkeri</cp:lastModifiedBy>
  <cp:revision>295</cp:revision>
  <cp:lastPrinted>2016-05-19T10:31:37Z</cp:lastPrinted>
  <dcterms:created xsi:type="dcterms:W3CDTF">2003-01-06T14:21:41Z</dcterms:created>
  <dcterms:modified xsi:type="dcterms:W3CDTF">2020-05-22T14:47:05Z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Tracking">
    <vt:lpwstr>true</vt:lpwstr>
  </property>
  <property fmtid="{D5CDD505-2E9C-101B-9397-08002B2CF9AE}" pid="3" name="Google.Documents.DocumentId">
    <vt:lpwstr>122E2k-G3rP1mAi2-qMuC9DLdF4H-ricpJcDPCiVkaas</vt:lpwstr>
  </property>
  <property fmtid="{D5CDD505-2E9C-101B-9397-08002B2CF9AE}" pid="4" name="Google.Documents.RevisionId">
    <vt:lpwstr>02009607217418546063</vt:lpwstr>
  </property>
  <property fmtid="{D5CDD505-2E9C-101B-9397-08002B2CF9AE}" pid="5" name="Google.Documents.PreviousRevisionId">
    <vt:lpwstr>10093528239883413502</vt:lpwstr>
  </property>
  <property fmtid="{D5CDD505-2E9C-101B-9397-08002B2CF9AE}" pid="6" name="Google.Documents.PluginVersion">
    <vt:lpwstr>2.0.2026.3768</vt:lpwstr>
  </property>
  <property fmtid="{D5CDD505-2E9C-101B-9397-08002B2CF9AE}" pid="7" name="Google.Documents.MergeIncapabilityFlags">
    <vt:i4>0</vt:i4>
  </property>
  <property fmtid="{D5CDD505-2E9C-101B-9397-08002B2CF9AE}" pid="8" name="ContentTypeId">
    <vt:lpwstr>0x01010001122D4090CB8F4288D570B89746B5F6</vt:lpwstr>
  </property>
</Properties>
</file>